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27"/>
  </p:notesMasterIdLst>
  <p:handoutMasterIdLst>
    <p:handoutMasterId r:id="rId28"/>
  </p:handoutMasterIdLst>
  <p:sldIdLst>
    <p:sldId id="333" r:id="rId2"/>
    <p:sldId id="335" r:id="rId3"/>
    <p:sldId id="339" r:id="rId4"/>
    <p:sldId id="337" r:id="rId5"/>
    <p:sldId id="338" r:id="rId6"/>
    <p:sldId id="340" r:id="rId7"/>
    <p:sldId id="341" r:id="rId8"/>
    <p:sldId id="260" r:id="rId9"/>
    <p:sldId id="355" r:id="rId10"/>
    <p:sldId id="328" r:id="rId11"/>
    <p:sldId id="330" r:id="rId12"/>
    <p:sldId id="358" r:id="rId13"/>
    <p:sldId id="266" r:id="rId14"/>
    <p:sldId id="363" r:id="rId15"/>
    <p:sldId id="357" r:id="rId16"/>
    <p:sldId id="359" r:id="rId17"/>
    <p:sldId id="326" r:id="rId18"/>
    <p:sldId id="368" r:id="rId19"/>
    <p:sldId id="360" r:id="rId20"/>
    <p:sldId id="365" r:id="rId21"/>
    <p:sldId id="362" r:id="rId22"/>
    <p:sldId id="366" r:id="rId23"/>
    <p:sldId id="367" r:id="rId24"/>
    <p:sldId id="356" r:id="rId25"/>
    <p:sldId id="304" r:id="rId26"/>
  </p:sldIdLst>
  <p:sldSz cx="9144000" cy="6858000" type="screen4x3"/>
  <p:notesSz cx="7010400" cy="9296400"/>
  <p:custShowLst>
    <p:custShow name="Capital Plan" id="0">
      <p:sldLst/>
    </p:custShow>
    <p:custShow name="Surplus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B49220-71FF-4B19-8750-516CBBC47B8D}">
          <p14:sldIdLst>
            <p14:sldId id="333"/>
            <p14:sldId id="335"/>
            <p14:sldId id="339"/>
            <p14:sldId id="337"/>
            <p14:sldId id="338"/>
            <p14:sldId id="340"/>
            <p14:sldId id="341"/>
            <p14:sldId id="260"/>
            <p14:sldId id="355"/>
            <p14:sldId id="328"/>
            <p14:sldId id="330"/>
            <p14:sldId id="358"/>
            <p14:sldId id="266"/>
            <p14:sldId id="363"/>
            <p14:sldId id="357"/>
            <p14:sldId id="359"/>
            <p14:sldId id="326"/>
          </p14:sldIdLst>
        </p14:section>
        <p14:section name="2022" id="{BA8409AA-2B70-4CAE-BD23-6ADA683C826E}">
          <p14:sldIdLst>
            <p14:sldId id="368"/>
            <p14:sldId id="360"/>
            <p14:sldId id="365"/>
            <p14:sldId id="362"/>
            <p14:sldId id="366"/>
            <p14:sldId id="367"/>
            <p14:sldId id="356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Mirandi" initials="AM" lastIdx="24" clrIdx="0">
    <p:extLst>
      <p:ext uri="{19B8F6BF-5375-455C-9EA6-DF929625EA0E}">
        <p15:presenceInfo xmlns:p15="http://schemas.microsoft.com/office/powerpoint/2012/main" userId="c828a3db23865733" providerId="Windows Live"/>
      </p:ext>
    </p:extLst>
  </p:cmAuthor>
  <p:cmAuthor id="2" name="Office User3" initials="OU" lastIdx="2" clrIdx="1">
    <p:extLst>
      <p:ext uri="{19B8F6BF-5375-455C-9EA6-DF929625EA0E}">
        <p15:presenceInfo xmlns:p15="http://schemas.microsoft.com/office/powerpoint/2012/main" userId="S::officeuser3@redbanknj.org::4de12f5b-d1d3-4f2f-aeb3-0bddb0599f21" providerId="AD"/>
      </p:ext>
    </p:extLst>
  </p:cmAuthor>
  <p:cmAuthor id="3" name="Thomas Seaman" initials="TS" lastIdx="1" clrIdx="2">
    <p:extLst>
      <p:ext uri="{19B8F6BF-5375-455C-9EA6-DF929625EA0E}">
        <p15:presenceInfo xmlns:p15="http://schemas.microsoft.com/office/powerpoint/2012/main" userId="S::tseaman@redbanknj.org::509ba267-0375-4fbf-9321-9dfb82f618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6E2E"/>
    <a:srgbClr val="0000FF"/>
    <a:srgbClr val="00FF00"/>
    <a:srgbClr val="41AEBD"/>
    <a:srgbClr val="8B4745"/>
    <a:srgbClr val="D69028"/>
    <a:srgbClr val="500000"/>
    <a:srgbClr val="7A0000"/>
    <a:srgbClr val="92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93" autoAdjust="0"/>
  </p:normalViewPr>
  <p:slideViewPr>
    <p:cSldViewPr>
      <p:cViewPr varScale="1">
        <p:scale>
          <a:sx n="76" d="100"/>
          <a:sy n="76" d="100"/>
        </p:scale>
        <p:origin x="14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3A-436F-A147-C9AF76A0CC8E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3A-436F-A147-C9AF76A0CC8E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3A-436F-A147-C9AF76A0CC8E}"/>
              </c:ext>
            </c:extLst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43A-436F-A147-C9AF76A0CC8E}"/>
              </c:ext>
            </c:extLst>
          </c:dPt>
          <c:dPt>
            <c:idx val="4"/>
            <c:bubble3D val="0"/>
            <c:explosion val="9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43A-436F-A147-C9AF76A0CC8E}"/>
              </c:ext>
            </c:extLst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43A-436F-A147-C9AF76A0CC8E}"/>
              </c:ext>
            </c:extLst>
          </c:dPt>
          <c:dLbls>
            <c:dLbl>
              <c:idx val="0"/>
              <c:layout>
                <c:manualLayout>
                  <c:x val="-0.18219125623207455"/>
                  <c:y val="0.103291662908682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1000" b="1" baseline="0" dirty="0"/>
                      <a:t>Municipal Tax Levy</a:t>
                    </a:r>
                  </a:p>
                  <a:p>
                    <a:pPr>
                      <a:defRPr sz="1000"/>
                    </a:pPr>
                    <a:r>
                      <a:rPr lang="pt-BR" sz="1000" b="1" baseline="0" dirty="0"/>
                      <a:t>$14,996,509</a:t>
                    </a:r>
                  </a:p>
                  <a:p>
                    <a:pPr>
                      <a:defRPr sz="1000"/>
                    </a:pPr>
                    <a:r>
                      <a:rPr lang="pt-BR" sz="1000" b="1" baseline="0" dirty="0"/>
                      <a:t>26.38%</a:t>
                    </a:r>
                    <a:endParaRPr lang="pt-BR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243A-436F-A147-C9AF76A0CC8E}"/>
                </c:ext>
              </c:extLst>
            </c:dLbl>
            <c:dLbl>
              <c:idx val="1"/>
              <c:layout>
                <c:manualLayout>
                  <c:x val="-1.1695906432748645E-2"/>
                  <c:y val="0.150592860672442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3BC8CD-1BEF-4107-A0A7-C86715DB8D01}" type="CELLRANGE">
                      <a:rPr lang="en-US" sz="1000" b="1"/>
                      <a:pPr>
                        <a:defRPr sz="1000" b="1"/>
                      </a:pPr>
                      <a:t>[CELLRANGE]</a:t>
                    </a:fld>
                    <a:r>
                      <a:rPr lang="en-US" sz="1000" b="1" baseline="0"/>
                      <a:t>, </a:t>
                    </a:r>
                    <a:fld id="{EED2F300-C1F2-4D26-AEED-2D14106C5564}" type="VALUE">
                      <a:rPr lang="en-US" sz="1000" b="1" baseline="0"/>
                      <a:pPr>
                        <a:defRPr sz="1000" b="1"/>
                      </a:pPr>
                      <a:t>[VALUE]</a:t>
                    </a:fld>
                    <a:r>
                      <a:rPr lang="en-US" sz="1000" b="1" baseline="0"/>
                      <a:t> </a:t>
                    </a:r>
                  </a:p>
                  <a:p>
                    <a:pPr>
                      <a:defRPr sz="1000" b="1"/>
                    </a:pPr>
                    <a:fld id="{B4650D50-0EB7-45EE-A1AF-75A43E0EB4B6}" type="PERCENTAGE">
                      <a:rPr lang="en-US" sz="1000" b="1" baseline="0"/>
                      <a:pPr>
                        <a:defRPr sz="1000" b="1"/>
                      </a:pPr>
                      <a:t>[PERCENTAGE]</a:t>
                    </a:fld>
                    <a:endParaRPr lang="en-US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43A-436F-A147-C9AF76A0CC8E}"/>
                </c:ext>
              </c:extLst>
            </c:dLbl>
            <c:dLbl>
              <c:idx val="2"/>
              <c:layout>
                <c:manualLayout>
                  <c:x val="-0.17799445857521287"/>
                  <c:y val="-0.34366536397765424"/>
                </c:manualLayout>
              </c:layout>
              <c:tx>
                <c:rich>
                  <a:bodyPr/>
                  <a:lstStyle/>
                  <a:p>
                    <a:fld id="{28B7F93B-3E6D-4070-A7A3-DCCDA1CF2497}" type="CELLRANGE">
                      <a:rPr lang="en-US" sz="1000" b="1"/>
                      <a:pPr/>
                      <a:t>[CELLRANGE]</a:t>
                    </a:fld>
                    <a:r>
                      <a:rPr lang="en-US" sz="1000" b="1" baseline="0" dirty="0"/>
                      <a:t>, </a:t>
                    </a:r>
                    <a:fld id="{3D6D9507-3DF4-4CDB-A659-947605CF4472}" type="VALUE">
                      <a:rPr lang="en-US" sz="1000" b="1" baseline="0" smtClean="0"/>
                      <a:pPr/>
                      <a:t>[VALUE]</a:t>
                    </a:fld>
                    <a:endParaRPr lang="en-US" sz="1000" b="1" baseline="0" dirty="0"/>
                  </a:p>
                  <a:p>
                    <a:fld id="{D82AAE8C-98DA-47FD-A53C-D34CE709F070}" type="PERCENTAGE">
                      <a:rPr lang="en-US" sz="1000" b="1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43A-436F-A147-C9AF76A0CC8E}"/>
                </c:ext>
              </c:extLst>
            </c:dLbl>
            <c:dLbl>
              <c:idx val="3"/>
              <c:layout>
                <c:manualLayout>
                  <c:x val="9.303506469586037E-2"/>
                  <c:y val="-4.3150432593484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 dirty="0"/>
                      <a:t>Regional School Tax</a:t>
                    </a:r>
                    <a:fld id="{CD3DFDEE-F406-48C2-ADB5-7D44213589B5}" type="VALUE">
                      <a:rPr lang="en-US" sz="1000" b="1" baseline="0"/>
                      <a:pPr>
                        <a:defRPr sz="1000" b="1"/>
                      </a:pPr>
                      <a:t>[VALUE]</a:t>
                    </a:fld>
                    <a:endParaRPr lang="en-US" sz="1000" b="1" baseline="0" dirty="0"/>
                  </a:p>
                  <a:p>
                    <a:pPr>
                      <a:defRPr sz="1000" b="1"/>
                    </a:pPr>
                    <a:fld id="{DAF2F575-5A73-4CCD-80B0-188BE99A0392}" type="PERCENTAGE">
                      <a:rPr lang="en-US" sz="1000" b="1" baseline="0"/>
                      <a:pPr>
                        <a:defRPr sz="1000" b="1"/>
                      </a:pPr>
                      <a:t>[PERCENTAGE]</a:t>
                    </a:fld>
                    <a:endParaRPr lang="en-US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43A-436F-A147-C9AF76A0CC8E}"/>
                </c:ext>
              </c:extLst>
            </c:dLbl>
            <c:dLbl>
              <c:idx val="4"/>
              <c:layout>
                <c:manualLayout>
                  <c:x val="0.12804338756779302"/>
                  <c:y val="0.10688052361563999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baseline="0"/>
                      <a:t>County Tax Levy </a:t>
                    </a:r>
                    <a:fld id="{69F58401-4565-477E-B693-CE89DF5B64F5}" type="VALUE">
                      <a:rPr lang="en-US" sz="1000" b="1" baseline="0"/>
                      <a:pPr/>
                      <a:t>[VALUE]</a:t>
                    </a:fld>
                    <a:endParaRPr lang="en-US" sz="1000" b="1" baseline="0"/>
                  </a:p>
                  <a:p>
                    <a:r>
                      <a:rPr lang="en-US" sz="1000" b="1" baseline="0"/>
                      <a:t> </a:t>
                    </a:r>
                    <a:fld id="{9AAB7DE3-A8E2-47B7-987A-A92145EFAFD4}" type="PERCENTAGE">
                      <a:rPr lang="en-US" sz="1000" b="1" baseline="0"/>
                      <a:pPr/>
                      <a:t>[PERCENTAGE]</a:t>
                    </a:fld>
                    <a:endParaRPr lang="en-US" sz="1000" b="1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43A-436F-A147-C9AF76A0CC8E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60E49E-6DD6-4B3D-8916-E22BB7D8105F}" type="CELLRANGE">
                      <a:rPr lang="en-US" sz="1000" b="1"/>
                      <a:pPr>
                        <a:defRPr sz="1000" b="1"/>
                      </a:pPr>
                      <a:t>[CELLRANGE]</a:t>
                    </a:fld>
                    <a:r>
                      <a:rPr lang="en-US" sz="1000" b="1" baseline="0" dirty="0"/>
                      <a:t> </a:t>
                    </a:r>
                    <a:fld id="{292328E4-0B7E-42E1-9369-A7B5EE1A001A}" type="VALUE">
                      <a:rPr lang="en-US" sz="1000" b="1" baseline="0"/>
                      <a:pPr>
                        <a:defRPr sz="1000" b="1"/>
                      </a:pPr>
                      <a:t>[VALUE]</a:t>
                    </a:fld>
                    <a:endParaRPr lang="en-US" sz="1000" b="1" baseline="0" dirty="0"/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 </a:t>
                    </a:r>
                    <a:fld id="{51D9D387-DBFD-433A-86CA-E0C7B4E744A0}" type="PERCENTAGE">
                      <a:rPr lang="en-US" sz="1000" b="1" baseline="0"/>
                      <a:pPr>
                        <a:defRPr sz="1000" b="1"/>
                      </a:pPr>
                      <a:t>[PERCENTAGE]</a:t>
                    </a:fld>
                    <a:endParaRPr lang="en-US" sz="1000" b="1" baseline="0" dirty="0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43A-436F-A147-C9AF76A0CC8E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1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Graphs!$A$1:$A$6</c:f>
              <c:strCache>
                <c:ptCount val="6"/>
                <c:pt idx="0">
                  <c:v>Municipal Tax Levy</c:v>
                </c:pt>
                <c:pt idx="1">
                  <c:v>Local Library Tax</c:v>
                </c:pt>
                <c:pt idx="2">
                  <c:v>Local School District Taxes</c:v>
                </c:pt>
                <c:pt idx="3">
                  <c:v>Regional School Taxation</c:v>
                </c:pt>
                <c:pt idx="4">
                  <c:v>Monmouth County Tax Levy est,</c:v>
                </c:pt>
                <c:pt idx="5">
                  <c:v>Red Bank RiverCenter</c:v>
                </c:pt>
              </c:strCache>
              <c:extLst/>
            </c:strRef>
          </c:cat>
          <c:val>
            <c:numRef>
              <c:f>Graphs!$B$1:$B$6</c:f>
              <c:numCache>
                <c:formatCode>_("$"* #,##0_);_("$"* \(#,##0\);_("$"* "-"??_);_(@_)</c:formatCode>
                <c:ptCount val="6"/>
                <c:pt idx="0">
                  <c:v>14996509.880000001</c:v>
                </c:pt>
                <c:pt idx="1">
                  <c:v>1054215.46</c:v>
                </c:pt>
                <c:pt idx="2">
                  <c:v>19971418.440000001</c:v>
                </c:pt>
                <c:pt idx="3">
                  <c:v>14142647.82</c:v>
                </c:pt>
                <c:pt idx="4">
                  <c:v>6649411.5199999996</c:v>
                </c:pt>
                <c:pt idx="5">
                  <c:v>579970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Graphs!$A$1:$A$6</c15:f>
                <c15:dlblRangeCache>
                  <c:ptCount val="6"/>
                  <c:pt idx="0">
                    <c:v>Municipal Tax Levy</c:v>
                  </c:pt>
                  <c:pt idx="1">
                    <c:v>Local Library Tax</c:v>
                  </c:pt>
                  <c:pt idx="2">
                    <c:v>Local School District Taxes</c:v>
                  </c:pt>
                  <c:pt idx="3">
                    <c:v>Regional School Taxation</c:v>
                  </c:pt>
                  <c:pt idx="4">
                    <c:v>Monmouth County Tax Levy est,</c:v>
                  </c:pt>
                  <c:pt idx="5">
                    <c:v>Red Bank RiverCenter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243A-436F-A147-C9AF76A0CC8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243A-436F-A147-C9AF76A0CC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243A-436F-A147-C9AF76A0CC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43A-436F-A147-C9AF76A0CC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243A-436F-A147-C9AF76A0CC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243A-436F-A147-C9AF76A0CC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243A-436F-A147-C9AF76A0CC8E}"/>
              </c:ext>
            </c:extLst>
          </c:dPt>
          <c:cat>
            <c:strRef>
              <c:f>Graphs!$A$1:$A$6</c:f>
              <c:strCache>
                <c:ptCount val="6"/>
                <c:pt idx="0">
                  <c:v>Municipal Tax Levy</c:v>
                </c:pt>
                <c:pt idx="1">
                  <c:v>Local Library Tax</c:v>
                </c:pt>
                <c:pt idx="2">
                  <c:v>Local School District Taxes</c:v>
                </c:pt>
                <c:pt idx="3">
                  <c:v>Regional School Taxation</c:v>
                </c:pt>
                <c:pt idx="4">
                  <c:v>Monmouth County Tax Levy est,</c:v>
                </c:pt>
                <c:pt idx="5">
                  <c:v>Red Bank RiverCenter</c:v>
                </c:pt>
              </c:strCache>
              <c:extLst/>
            </c:strRef>
          </c:cat>
          <c:val>
            <c:numRef>
              <c:f>Graphs!$C$1:$C$6</c:f>
              <c:numCache>
                <c:formatCode>0.00%</c:formatCode>
                <c:ptCount val="6"/>
                <c:pt idx="0">
                  <c:v>0.26041142981851906</c:v>
                </c:pt>
                <c:pt idx="1">
                  <c:v>1.830624308403335E-2</c:v>
                </c:pt>
                <c:pt idx="2">
                  <c:v>0.34679973361004035</c:v>
                </c:pt>
                <c:pt idx="3">
                  <c:v>0.24558428392313117</c:v>
                </c:pt>
                <c:pt idx="4">
                  <c:v>0.11546571670547467</c:v>
                </c:pt>
                <c:pt idx="5">
                  <c:v>1.0071064411678066E-2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9-243A-436F-A147-C9AF76A0C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45669291338583"/>
          <c:y val="4.4204994920776473E-3"/>
          <c:w val="0.52133976742490518"/>
          <c:h val="0.9955795005079223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9-47FF-9292-83AF7AD622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9-47FF-9292-83AF7AD622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89-47FF-9292-83AF7AD622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89-47FF-9292-83AF7AD622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89-47FF-9292-83AF7AD622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89-47FF-9292-83AF7AD622DF}"/>
              </c:ext>
            </c:extLst>
          </c:dPt>
          <c:dLbls>
            <c:dLbl>
              <c:idx val="0"/>
              <c:layout>
                <c:manualLayout>
                  <c:x val="-0.18217765748031495"/>
                  <c:y val="-6.9020704470987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2AB5B1-A515-458F-87FB-D68EF692CB9B}" type="CATEGORYNAME">
                      <a:rPr lang="en-US"/>
                      <a:pPr>
                        <a:defRPr sz="10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 $1,826,332</a:t>
                    </a:r>
                  </a:p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/>
                      <a:t>59.73%</a:t>
                    </a: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885416666666667"/>
                      <c:h val="0.22901511445351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89-47FF-9292-83AF7AD622DF}"/>
                </c:ext>
              </c:extLst>
            </c:dLbl>
            <c:dLbl>
              <c:idx val="1"/>
              <c:layout>
                <c:manualLayout>
                  <c:x val="0.15838783172936716"/>
                  <c:y val="1.42613319243426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076028-83CC-4109-80C1-36438B02A1B1}" type="CATEGORYNAME">
                      <a:rPr lang="en-US"/>
                      <a:pPr>
                        <a:defRPr sz="10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$892,098,400 
29.17%</a:t>
                    </a: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122685185185186E-2"/>
                      <c:h val="0.173758870802548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89-47FF-9292-83AF7AD622DF}"/>
                </c:ext>
              </c:extLst>
            </c:dLbl>
            <c:dLbl>
              <c:idx val="2"/>
              <c:layout>
                <c:manualLayout>
                  <c:x val="-4.2926873724117819E-2"/>
                  <c:y val="8.0795592448742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B82E77-37BA-4CDF-80FF-21CE5B1247BE}" type="CATEGORYNAME">
                      <a:rPr lang="en-US" sz="1000" b="1"/>
                      <a:pPr>
                        <a:defRPr sz="1000" b="1"/>
                      </a:pPr>
                      <a:t>[CATEGORY NAME]</a:t>
                    </a:fld>
                    <a:endParaRPr lang="en-US" sz="1000" b="1" baseline="0" dirty="0"/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$29,486,500</a:t>
                    </a:r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 .96%</a:t>
                    </a: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44675925925926E-2"/>
                      <c:h val="0.120712876897616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89-47FF-9292-83AF7AD622D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38E772-F01C-412C-89D3-F0BE92B15CF9}" type="CATEGORYNAME">
                      <a:rPr lang="en-US" sz="1000" b="1" smtClean="0"/>
                      <a:pPr>
                        <a:defRPr sz="1000" b="1"/>
                      </a:pPr>
                      <a:t>[CATEGORY NAME]</a:t>
                    </a:fld>
                    <a:r>
                      <a:rPr lang="en-US" sz="1000" b="1" dirty="0"/>
                      <a:t> </a:t>
                    </a:r>
                    <a:r>
                      <a:rPr lang="en-US" sz="1000" b="1" baseline="0" dirty="0"/>
                      <a:t>$278,574,000</a:t>
                    </a:r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9.11%</a:t>
                    </a:r>
                  </a:p>
                  <a:p>
                    <a:pPr>
                      <a:defRPr sz="1000" b="1"/>
                    </a:pPr>
                    <a:endParaRPr lang="en-US"/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92474573490813E-2"/>
                      <c:h val="0.165750842584611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A89-47FF-9292-83AF7AD622D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 dirty="0"/>
                      <a:t>Utilities  $8,787,876</a:t>
                    </a:r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 .29%</a:t>
                    </a: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04166666666666"/>
                      <c:h val="7.01754294367326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A89-47FF-9292-83AF7AD622D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71C536-0326-4360-8C31-5CE93CE79179}" type="CATEGORYNAME">
                      <a:rPr lang="en-US" sz="1000" b="1"/>
                      <a:pPr>
                        <a:defRPr sz="1000" b="1"/>
                      </a:pPr>
                      <a:t>[CATEGORY NAME]</a:t>
                    </a:fld>
                    <a:endParaRPr lang="en-US" sz="1000" b="1" baseline="0" dirty="0"/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 $22,603,600</a:t>
                    </a:r>
                  </a:p>
                  <a:p>
                    <a:pPr>
                      <a:defRPr sz="1000" b="1"/>
                    </a:pPr>
                    <a:r>
                      <a:rPr lang="en-US" sz="1000" b="1" baseline="0" dirty="0"/>
                      <a:t>.74%</a:t>
                    </a:r>
                  </a:p>
                </c:rich>
              </c:tx>
              <c:numFmt formatCode="0.0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516158136482932E-2"/>
                      <c:h val="0.13713638873764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A89-47FF-9292-83AF7AD622DF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Graphs!$A$38:$A$43</c:f>
              <c:strCache>
                <c:ptCount val="6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Apartment</c:v>
                </c:pt>
                <c:pt idx="4">
                  <c:v>Business/Personal </c:v>
                </c:pt>
                <c:pt idx="5">
                  <c:v>Vacant</c:v>
                </c:pt>
              </c:strCache>
              <c:extLst/>
            </c:strRef>
          </c:cat>
          <c:val>
            <c:numRef>
              <c:f>Graphs!$B$38:$B$43</c:f>
              <c:numCache>
                <c:formatCode>_("$"* #,##0_);_("$"* \(#,##0\);_("$"* "-"??_);_(@_)</c:formatCode>
                <c:ptCount val="6"/>
                <c:pt idx="0">
                  <c:v>1826332900</c:v>
                </c:pt>
                <c:pt idx="1">
                  <c:v>892098400</c:v>
                </c:pt>
                <c:pt idx="2">
                  <c:v>29486500</c:v>
                </c:pt>
                <c:pt idx="3">
                  <c:v>278574000</c:v>
                </c:pt>
                <c:pt idx="4">
                  <c:v>8787876</c:v>
                </c:pt>
                <c:pt idx="5">
                  <c:v>22603600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0A89-47FF-9292-83AF7AD62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marL="0" algn="l" defTabSz="685800" rtl="0" eaLnBrk="1" fontAlgn="b" latinLnBrk="0" hangingPunct="1">
        <a:defRPr lang="en-US" sz="1000" b="0" i="0" u="none" strike="noStrike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65213387137319"/>
          <c:y val="0"/>
          <c:w val="0.6347229916732491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6F-44CD-B3C0-60998DF53D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76F-44CD-B3C0-60998DF53D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6F-44CD-B3C0-60998DF53D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9D5-4E56-9D1C-17E5FC35FE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76F-44CD-B3C0-60998DF53D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6F-44CD-B3C0-60998DF53D70}"/>
              </c:ext>
            </c:extLst>
          </c:dPt>
          <c:dPt>
            <c:idx val="6"/>
            <c:bubble3D val="0"/>
            <c:explosion val="18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76F-44CD-B3C0-60998DF53D70}"/>
              </c:ext>
            </c:extLst>
          </c:dPt>
          <c:dLbls>
            <c:dLbl>
              <c:idx val="0"/>
              <c:layout>
                <c:manualLayout>
                  <c:x val="0.10611981064443694"/>
                  <c:y val="6.8596601636249213E-2"/>
                </c:manualLayout>
              </c:layout>
              <c:tx>
                <c:rich>
                  <a:bodyPr/>
                  <a:lstStyle/>
                  <a:p>
                    <a:fld id="{67937F39-2BB9-4985-8852-E8EF478985E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3,700,000, </a:t>
                    </a:r>
                    <a:fld id="{A0055B95-4217-4150-B2E5-5D3EE7CAE15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76F-44CD-B3C0-60998DF53D70}"/>
                </c:ext>
              </c:extLst>
            </c:dLbl>
            <c:dLbl>
              <c:idx val="1"/>
              <c:layout>
                <c:manualLayout>
                  <c:x val="8.1284726542365043E-2"/>
                  <c:y val="6.18361471335906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6F-44CD-B3C0-60998DF53D70}"/>
                </c:ext>
              </c:extLst>
            </c:dLbl>
            <c:dLbl>
              <c:idx val="2"/>
              <c:layout>
                <c:manualLayout>
                  <c:x val="4.1555121088756211E-2"/>
                  <c:y val="-4.29673678336027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6F-44CD-B3C0-60998DF53D70}"/>
                </c:ext>
              </c:extLst>
            </c:dLbl>
            <c:dLbl>
              <c:idx val="4"/>
              <c:layout>
                <c:manualLayout>
                  <c:x val="0.12620987103638806"/>
                  <c:y val="-1.31876730651987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6F-44CD-B3C0-60998DF53D70}"/>
                </c:ext>
              </c:extLst>
            </c:dLbl>
            <c:dLbl>
              <c:idx val="5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8545636775777"/>
                      <c:h val="8.1692115056071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6F-44CD-B3C0-60998DF53D70}"/>
                </c:ext>
              </c:extLst>
            </c:dLbl>
            <c:dLbl>
              <c:idx val="6"/>
              <c:layout>
                <c:manualLayout>
                  <c:x val="-3.0583056350461855E-2"/>
                  <c:y val="-7.78557305887424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6F-44CD-B3C0-60998DF53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Grants</c:v>
                </c:pt>
                <c:pt idx="4">
                  <c:v>Delinquent Taxes</c:v>
                </c:pt>
                <c:pt idx="5">
                  <c:v>Library Taxes</c:v>
                </c:pt>
                <c:pt idx="6">
                  <c:v>Municipal Taxes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3700000</c:v>
                </c:pt>
                <c:pt idx="1">
                  <c:v>5432243.0099999998</c:v>
                </c:pt>
                <c:pt idx="2">
                  <c:v>2035669</c:v>
                </c:pt>
                <c:pt idx="3">
                  <c:v>2703138.95</c:v>
                </c:pt>
                <c:pt idx="4">
                  <c:v>525000</c:v>
                </c:pt>
                <c:pt idx="5">
                  <c:v>1054215.46</c:v>
                </c:pt>
                <c:pt idx="6">
                  <c:v>14996509.880000001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F-44CD-B3C0-60998DF53D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9D5-4E56-9D1C-17E5FC35FE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9D5-4E56-9D1C-17E5FC35FE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9D5-4E56-9D1C-17E5FC35FE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9D5-4E56-9D1C-17E5FC35FE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9D5-4E56-9D1C-17E5FC35FE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9D5-4E56-9D1C-17E5FC35FE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9D5-4E56-9D1C-17E5FC35FE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Grants</c:v>
                </c:pt>
                <c:pt idx="4">
                  <c:v>Delinquent Taxes</c:v>
                </c:pt>
                <c:pt idx="5">
                  <c:v>Library Taxes</c:v>
                </c:pt>
                <c:pt idx="6">
                  <c:v>Municipal Taxes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0.12152353876623712</c:v>
                </c:pt>
                <c:pt idx="1">
                  <c:v>0.17841767405766368</c:v>
                </c:pt>
                <c:pt idx="2">
                  <c:v>6.685991909100733E-2</c:v>
                </c:pt>
                <c:pt idx="3">
                  <c:v>8.878243540022987E-2</c:v>
                </c:pt>
                <c:pt idx="4">
                  <c:v>1.7243204824939049E-2</c:v>
                </c:pt>
                <c:pt idx="5">
                  <c:v>3.4624863059804459E-2</c:v>
                </c:pt>
                <c:pt idx="6">
                  <c:v>0.49254836480011838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F-44CD-B3C0-60998DF53D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9D5-4E56-9D1C-17E5FC35FE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9D5-4E56-9D1C-17E5FC35FE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89D5-4E56-9D1C-17E5FC35FE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89D5-4E56-9D1C-17E5FC35FE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89D5-4E56-9D1C-17E5FC35FE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89D5-4E56-9D1C-17E5FC35FE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89D5-4E56-9D1C-17E5FC35FE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Grants</c:v>
                </c:pt>
                <c:pt idx="4">
                  <c:v>Delinquent Taxes</c:v>
                </c:pt>
                <c:pt idx="5">
                  <c:v>Library Taxes</c:v>
                </c:pt>
                <c:pt idx="6">
                  <c:v>Municipal Taxes</c:v>
                </c:pt>
              </c:strCache>
            </c:strRef>
          </c:cat>
          <c:val>
            <c:numRef>
              <c:f>Sheet1!$D$2:$D$8</c:f>
              <c:numCache>
                <c:formatCode>#,##0.00</c:formatCode>
                <c:ptCount val="7"/>
                <c:pt idx="0">
                  <c:v>3390313</c:v>
                </c:pt>
                <c:pt idx="1">
                  <c:v>4026468.61</c:v>
                </c:pt>
                <c:pt idx="2">
                  <c:v>2011681</c:v>
                </c:pt>
                <c:pt idx="3">
                  <c:v>120349.53</c:v>
                </c:pt>
                <c:pt idx="4">
                  <c:v>640000</c:v>
                </c:pt>
                <c:pt idx="5">
                  <c:v>855545.14</c:v>
                </c:pt>
                <c:pt idx="6">
                  <c:v>14186719.82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F-44CD-B3C0-60998DF53D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89D5-4E56-9D1C-17E5FC35FE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89D5-4E56-9D1C-17E5FC35FE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89D5-4E56-9D1C-17E5FC35FE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89D5-4E56-9D1C-17E5FC35FE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89D5-4E56-9D1C-17E5FC35FE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89D5-4E56-9D1C-17E5FC35FE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89D5-4E56-9D1C-17E5FC35FE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Surplus</c:v>
                </c:pt>
                <c:pt idx="1">
                  <c:v>Local Revenues</c:v>
                </c:pt>
                <c:pt idx="2">
                  <c:v>State Aid</c:v>
                </c:pt>
                <c:pt idx="3">
                  <c:v>Grants</c:v>
                </c:pt>
                <c:pt idx="4">
                  <c:v>Delinquent Taxes</c:v>
                </c:pt>
                <c:pt idx="5">
                  <c:v>Library Taxes</c:v>
                </c:pt>
                <c:pt idx="6">
                  <c:v>Municipal Taxes</c:v>
                </c:pt>
              </c:strCache>
            </c:strRef>
          </c:cat>
          <c:val>
            <c:numRef>
              <c:f>Sheet1!$E$2:$E$8</c:f>
              <c:numCache>
                <c:formatCode>0.00%</c:formatCode>
                <c:ptCount val="7"/>
                <c:pt idx="0">
                  <c:v>0.13437052197823135</c:v>
                </c:pt>
                <c:pt idx="1">
                  <c:v>0.15556374002740175</c:v>
                </c:pt>
                <c:pt idx="2">
                  <c:v>7.7721857640922626E-2</c:v>
                </c:pt>
                <c:pt idx="3">
                  <c:v>4.6497377257189122E-3</c:v>
                </c:pt>
                <c:pt idx="4">
                  <c:v>2.4726578861256076E-2</c:v>
                </c:pt>
                <c:pt idx="5">
                  <c:v>3.3054225583709955E-2</c:v>
                </c:pt>
                <c:pt idx="6">
                  <c:v>0.5481078850183978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6F-44CD-B3C0-60998DF53D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4075232695E-2"/>
          <c:y val="0.96610714409597498"/>
          <c:w val="1.0304130730821523E-2"/>
          <c:h val="1.8789017011640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58043776638014E-2"/>
          <c:y val="0.23605220931804552"/>
          <c:w val="0.84136097666690746"/>
          <c:h val="0.61690155749313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24-41AF-9EDB-7B38FDDA7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924-41AF-9EDB-7B38FDDA7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24-41AF-9EDB-7B38FDDA7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2B-45FC-8DD7-9960E862E8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0924-41AF-9EDB-7B38FDDA74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924-41AF-9EDB-7B38FDDA74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22B-45FC-8DD7-9960E862E8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24-41AF-9EDB-7B38FDDA74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924-41AF-9EDB-7B38FDDA74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24-41AF-9EDB-7B38FDDA74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24-41AF-9EDB-7B38FDDA74B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924-41AF-9EDB-7B38FDDA74B5}"/>
              </c:ext>
            </c:extLst>
          </c:dPt>
          <c:dLbls>
            <c:dLbl>
              <c:idx val="0"/>
              <c:layout>
                <c:manualLayout>
                  <c:x val="4.8680379975438851E-2"/>
                  <c:y val="6.69611637528359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4-41AF-9EDB-7B38FDDA74B5}"/>
                </c:ext>
              </c:extLst>
            </c:dLbl>
            <c:dLbl>
              <c:idx val="1"/>
              <c:layout>
                <c:manualLayout>
                  <c:x val="8.44589925112572E-2"/>
                  <c:y val="-2.203287548074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24-41AF-9EDB-7B38FDDA74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C5C3E0-0FC0-460B-9CF8-F046CD821A3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545,500, </a:t>
                    </a:r>
                    <a:fld id="{B260C7A0-AF77-456D-AECF-2F765EE2437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24-41AF-9EDB-7B38FDDA74B5}"/>
                </c:ext>
              </c:extLst>
            </c:dLbl>
            <c:dLbl>
              <c:idx val="4"/>
              <c:layout>
                <c:manualLayout>
                  <c:x val="-7.2344506248645468E-2"/>
                  <c:y val="4.23061788747612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24-41AF-9EDB-7B38FDDA74B5}"/>
                </c:ext>
              </c:extLst>
            </c:dLbl>
            <c:dLbl>
              <c:idx val="5"/>
              <c:layout>
                <c:manualLayout>
                  <c:x val="-5.1127164150352754E-2"/>
                  <c:y val="7.17577119022022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4-41AF-9EDB-7B38FDDA74B5}"/>
                </c:ext>
              </c:extLst>
            </c:dLbl>
            <c:dLbl>
              <c:idx val="7"/>
              <c:layout>
                <c:manualLayout>
                  <c:x val="1.5289917888704277E-3"/>
                  <c:y val="-5.52020774945504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73B1DE-E119-4F56-9033-5B1203FEC119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</a:t>
                    </a:r>
                    <a:r>
                      <a:rPr lang="en-US" i="1" baseline="0" dirty="0"/>
                      <a:t> </a:t>
                    </a:r>
                    <a:fld id="{B6767DFA-31E2-4CDA-ADFB-61B92D3D9072}" type="VALUE">
                      <a:rPr lang="en-US" baseline="0"/>
                      <a:pPr>
                        <a:defRPr/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411FBBBD-BE7E-459B-8DC9-835C7C936978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8042813455656"/>
                      <c:h val="0.113700564971751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24-41AF-9EDB-7B38FDDA74B5}"/>
                </c:ext>
              </c:extLst>
            </c:dLbl>
            <c:dLbl>
              <c:idx val="8"/>
              <c:layout>
                <c:manualLayout>
                  <c:x val="-9.5860242240362159E-2"/>
                  <c:y val="5.46049646336580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4-41AF-9EDB-7B38FDDA74B5}"/>
                </c:ext>
              </c:extLst>
            </c:dLbl>
            <c:dLbl>
              <c:idx val="9"/>
              <c:layout>
                <c:manualLayout>
                  <c:x val="-6.0397553516819587E-2"/>
                  <c:y val="1.3127945075187492E-2"/>
                </c:manualLayout>
              </c:layout>
              <c:tx>
                <c:rich>
                  <a:bodyPr/>
                  <a:lstStyle/>
                  <a:p>
                    <a:fld id="{5AB6C260-3263-48AD-B010-93D87ECEDB3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3,125,186, </a:t>
                    </a:r>
                    <a:fld id="{AFCA77BE-3BD0-4AEE-820A-1AB582EE670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9847094801226"/>
                      <c:h val="0.13135589954503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24-41AF-9EDB-7B38FDDA74B5}"/>
                </c:ext>
              </c:extLst>
            </c:dLbl>
            <c:dLbl>
              <c:idx val="10"/>
              <c:layout>
                <c:manualLayout>
                  <c:x val="-0.21135194683233402"/>
                  <c:y val="-9.57536757392150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4-41AF-9EDB-7B38FDDA74B5}"/>
                </c:ext>
              </c:extLst>
            </c:dLbl>
            <c:dLbl>
              <c:idx val="11"/>
              <c:layout>
                <c:manualLayout>
                  <c:x val="0.13543529822533651"/>
                  <c:y val="-0.10416200145023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24-41AF-9EDB-7B38FDDA7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Salaries</c:v>
                </c:pt>
                <c:pt idx="1">
                  <c:v>Grants</c:v>
                </c:pt>
                <c:pt idx="2">
                  <c:v>Utilities</c:v>
                </c:pt>
                <c:pt idx="3">
                  <c:v>Capital improvements</c:v>
                </c:pt>
                <c:pt idx="4">
                  <c:v>Solid Waste</c:v>
                </c:pt>
                <c:pt idx="5">
                  <c:v>Debt Service</c:v>
                </c:pt>
                <c:pt idx="6">
                  <c:v>Deferred Charges</c:v>
                </c:pt>
                <c:pt idx="7">
                  <c:v>Insurance</c:v>
                </c:pt>
                <c:pt idx="8">
                  <c:v>Statuary Exp</c:v>
                </c:pt>
                <c:pt idx="9">
                  <c:v>Other Operating Expenses</c:v>
                </c:pt>
                <c:pt idx="10">
                  <c:v>Library expenses</c:v>
                </c:pt>
                <c:pt idx="11">
                  <c:v>Reserve for Uncollected Taxes</c:v>
                </c:pt>
              </c:strCache>
            </c:strRef>
          </c:cat>
          <c:val>
            <c:numRef>
              <c:f>Sheet1!$B$2:$B$13</c:f>
              <c:numCache>
                <c:formatCode>#,##0.00</c:formatCode>
                <c:ptCount val="12"/>
                <c:pt idx="0">
                  <c:v>10960220</c:v>
                </c:pt>
                <c:pt idx="1">
                  <c:v>3205609.95</c:v>
                </c:pt>
                <c:pt idx="2">
                  <c:v>545500</c:v>
                </c:pt>
                <c:pt idx="3">
                  <c:v>435000</c:v>
                </c:pt>
                <c:pt idx="4">
                  <c:v>1649000</c:v>
                </c:pt>
                <c:pt idx="5">
                  <c:v>3388172</c:v>
                </c:pt>
                <c:pt idx="6">
                  <c:v>222834</c:v>
                </c:pt>
                <c:pt idx="7">
                  <c:v>3512412.35</c:v>
                </c:pt>
                <c:pt idx="8">
                  <c:v>2757106.68</c:v>
                </c:pt>
                <c:pt idx="9">
                  <c:v>2424240.5</c:v>
                </c:pt>
                <c:pt idx="10">
                  <c:v>364515.46</c:v>
                </c:pt>
                <c:pt idx="11">
                  <c:v>1016477.36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4-41AF-9EDB-7B38FDDA74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E22B-45FC-8DD7-9960E862E8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E22B-45FC-8DD7-9960E862E8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E22B-45FC-8DD7-9960E862E8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E22B-45FC-8DD7-9960E862E8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E22B-45FC-8DD7-9960E862E8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E22B-45FC-8DD7-9960E862E8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E22B-45FC-8DD7-9960E862E8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E22B-45FC-8DD7-9960E862E8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E22B-45FC-8DD7-9960E862E8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E22B-45FC-8DD7-9960E862E87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E22B-45FC-8DD7-9960E862E87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E22B-45FC-8DD7-9960E862E87E}"/>
              </c:ext>
            </c:extLst>
          </c:dPt>
          <c:cat>
            <c:strRef>
              <c:f>Sheet1!$A$2:$A$13</c:f>
              <c:strCache>
                <c:ptCount val="12"/>
                <c:pt idx="0">
                  <c:v>Salaries</c:v>
                </c:pt>
                <c:pt idx="1">
                  <c:v>Grants</c:v>
                </c:pt>
                <c:pt idx="2">
                  <c:v>Utilities</c:v>
                </c:pt>
                <c:pt idx="3">
                  <c:v>Capital improvements</c:v>
                </c:pt>
                <c:pt idx="4">
                  <c:v>Solid Waste</c:v>
                </c:pt>
                <c:pt idx="5">
                  <c:v>Debt Service</c:v>
                </c:pt>
                <c:pt idx="6">
                  <c:v>Deferred Charges</c:v>
                </c:pt>
                <c:pt idx="7">
                  <c:v>Insurance</c:v>
                </c:pt>
                <c:pt idx="8">
                  <c:v>Statuary Exp</c:v>
                </c:pt>
                <c:pt idx="9">
                  <c:v>Other Operating Expenses</c:v>
                </c:pt>
                <c:pt idx="10">
                  <c:v>Library expenses</c:v>
                </c:pt>
                <c:pt idx="11">
                  <c:v>Reserve for Uncollected Taxes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0.35957443159928115</c:v>
                </c:pt>
                <c:pt idx="1">
                  <c:v>0.1051671750840996</c:v>
                </c:pt>
                <c:pt idx="2">
                  <c:v>1.7896342631571985E-2</c:v>
                </c:pt>
                <c:pt idx="3">
                  <c:v>1.4271143986679767E-2</c:v>
                </c:pt>
                <c:pt idx="4">
                  <c:v>5.4099118239160769E-2</c:v>
                </c:pt>
                <c:pt idx="5">
                  <c:v>0.11115652980146382</c:v>
                </c:pt>
                <c:pt idx="6">
                  <c:v>7.3105657451213776E-3</c:v>
                </c:pt>
                <c:pt idx="7">
                  <c:v>0.11523251123549942</c:v>
                </c:pt>
                <c:pt idx="8">
                  <c:v>9.0453026245785328E-2</c:v>
                </c:pt>
                <c:pt idx="9">
                  <c:v>7.9532609732966789E-2</c:v>
                </c:pt>
                <c:pt idx="10">
                  <c:v>1.1958741643748987E-2</c:v>
                </c:pt>
                <c:pt idx="11">
                  <c:v>3.3347804054620976E-2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4-41AF-9EDB-7B38FDDA7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39974475667599"/>
          <c:y val="0.99095180751540513"/>
          <c:w val="0.47484565002769147"/>
          <c:h val="9.04819248459484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baseline="0" dirty="0">
                <a:solidFill>
                  <a:srgbClr val="FF0000"/>
                </a:solidFill>
              </a:rPr>
              <a:t> Debt Amount Allowable  $99,754,869.81</a:t>
            </a:r>
          </a:p>
          <a:p>
            <a:pPr>
              <a:defRPr/>
            </a:pPr>
            <a:r>
              <a:rPr lang="en-US" sz="1400" dirty="0"/>
              <a:t>Statutory Debt Limit is 3.5% of the Average of Equalized Valuation of Real Estate for the 3</a:t>
            </a:r>
            <a:r>
              <a:rPr lang="en-US" sz="1400" baseline="0" dirty="0"/>
              <a:t> preceding Years</a:t>
            </a:r>
            <a:r>
              <a:rPr lang="en-US" sz="1400" dirty="0"/>
              <a:t> </a:t>
            </a:r>
          </a:p>
        </c:rich>
      </c:tx>
      <c:layout>
        <c:manualLayout>
          <c:xMode val="edge"/>
          <c:yMode val="edge"/>
          <c:x val="0.11790131350377643"/>
          <c:y val="1.459321247855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25584435833304"/>
          <c:y val="0.2030241955675354"/>
          <c:w val="0.86325136881295894"/>
          <c:h val="0.579712357641722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0.000%</c:formatCode>
                <c:ptCount val="10"/>
                <c:pt idx="0">
                  <c:v>5.1599999999999997E-3</c:v>
                </c:pt>
                <c:pt idx="1">
                  <c:v>5.6100000000000004E-3</c:v>
                </c:pt>
                <c:pt idx="2">
                  <c:v>6.3899999999999998E-3</c:v>
                </c:pt>
                <c:pt idx="3">
                  <c:v>6.9300000000000004E-3</c:v>
                </c:pt>
                <c:pt idx="4">
                  <c:v>6.7799999999999996E-3</c:v>
                </c:pt>
                <c:pt idx="5">
                  <c:v>5.9300000000000004E-3</c:v>
                </c:pt>
                <c:pt idx="6">
                  <c:v>5.96E-3</c:v>
                </c:pt>
                <c:pt idx="7">
                  <c:v>6.0099999999999997E-3</c:v>
                </c:pt>
                <c:pt idx="8">
                  <c:v>6.7299999999999999E-3</c:v>
                </c:pt>
                <c:pt idx="9">
                  <c:v>6.6699999999999997E-3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AC-4EBC-9466-6900F81B6B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7386639"/>
        <c:axId val="208954734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 2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2023</c:v>
                      </c:pt>
                      <c:pt idx="1">
                        <c:v>2022</c:v>
                      </c:pt>
                      <c:pt idx="2">
                        <c:v>2021</c:v>
                      </c:pt>
                      <c:pt idx="3">
                        <c:v>2020</c:v>
                      </c:pt>
                      <c:pt idx="4">
                        <c:v>2019</c:v>
                      </c:pt>
                      <c:pt idx="5">
                        <c:v>2018</c:v>
                      </c:pt>
                      <c:pt idx="6">
                        <c:v>2017</c:v>
                      </c:pt>
                      <c:pt idx="7">
                        <c:v>2016</c:v>
                      </c:pt>
                      <c:pt idx="8">
                        <c:v>2015</c:v>
                      </c:pt>
                      <c:pt idx="9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3AC-4EBC-9466-6900F81B6BA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 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2023</c:v>
                      </c:pt>
                      <c:pt idx="1">
                        <c:v>2022</c:v>
                      </c:pt>
                      <c:pt idx="2">
                        <c:v>2021</c:v>
                      </c:pt>
                      <c:pt idx="3">
                        <c:v>2020</c:v>
                      </c:pt>
                      <c:pt idx="4">
                        <c:v>2019</c:v>
                      </c:pt>
                      <c:pt idx="5">
                        <c:v>2018</c:v>
                      </c:pt>
                      <c:pt idx="6">
                        <c:v>2017</c:v>
                      </c:pt>
                      <c:pt idx="7">
                        <c:v>2016</c:v>
                      </c:pt>
                      <c:pt idx="8">
                        <c:v>2015</c:v>
                      </c:pt>
                      <c:pt idx="9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3AC-4EBC-9466-6900F81B6BA6}"/>
                  </c:ext>
                </c:extLst>
              </c15:ser>
            </c15:filteredLineSeries>
          </c:ext>
        </c:extLst>
      </c:lineChart>
      <c:catAx>
        <c:axId val="587386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Outstanding</a:t>
                </a:r>
                <a:r>
                  <a:rPr lang="en-US" sz="1600" b="1" baseline="0" dirty="0">
                    <a:solidFill>
                      <a:schemeClr val="tx2">
                        <a:lumMod val="75000"/>
                      </a:schemeClr>
                    </a:solidFill>
                  </a:rPr>
                  <a:t> Debt Balance $14,713,741.79</a:t>
                </a:r>
                <a:endParaRPr 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2867154591089958"/>
              <c:y val="0.54493688828172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47343"/>
        <c:crosses val="autoZero"/>
        <c:auto val="1"/>
        <c:lblAlgn val="ctr"/>
        <c:lblOffset val="100"/>
        <c:noMultiLvlLbl val="0"/>
      </c:catAx>
      <c:valAx>
        <c:axId val="2089547343"/>
        <c:scaling>
          <c:orientation val="minMax"/>
          <c:max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of Net Debt</a:t>
                </a:r>
                <a:r>
                  <a:rPr lang="en-US" baseline="0" dirty="0"/>
                  <a:t> to Equalized Valuation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6128024980484E-2"/>
              <c:y val="7.51989388091662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38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171217022817501"/>
          <c:y val="0.98860009651166136"/>
          <c:w val="3.5825726259597679E-2"/>
          <c:h val="1.1399903488338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3T00:48:52.321" idx="23">
    <p:pos x="10" y="10"/>
    <p:text>Add anything major i missed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3T00:27:30.337" idx="14">
    <p:pos x="10" y="10"/>
    <p:text>too complicated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3T00:24:37.809" idx="10">
    <p:pos x="10" y="10"/>
    <p:text>Breakout Local Revenue on a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3T00:45:04.696" idx="20">
    <p:pos x="10" y="10"/>
    <p:text>Add slide for top department changes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28T12:37:58.979" idx="1">
    <p:pos x="10" y="10"/>
    <p:text>mmmmmm</p:text>
    <p:extLst>
      <p:ext uri="{C676402C-5697-4E1C-873F-D02D1690AC5C}">
        <p15:threadingInfo xmlns:p15="http://schemas.microsoft.com/office/powerpoint/2012/main" timeZoneBias="240"/>
      </p:ext>
    </p:extLst>
  </p:cm>
  <p:cm authorId="2" dt="2023-03-28T12:38:15.222" idx="2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1CC56-99B0-4211-BDA3-8E50A2639ED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E9884D-4701-4DBD-84A2-C1146046194B}">
      <dgm:prSet phldrT="[Text]" custT="1"/>
      <dgm:spPr/>
      <dgm:t>
        <a:bodyPr/>
        <a:lstStyle/>
        <a:p>
          <a:r>
            <a:rPr lang="en-US" altLang="en-US" sz="3600" b="1" dirty="0">
              <a:solidFill>
                <a:schemeClr val="accent1">
                  <a:lumMod val="75000"/>
                </a:schemeClr>
              </a:solidFill>
            </a:rPr>
            <a:t>Borough of Red Bank</a:t>
          </a:r>
          <a:endParaRPr lang="en-US" sz="3600" dirty="0">
            <a:solidFill>
              <a:schemeClr val="accent1">
                <a:lumMod val="75000"/>
              </a:schemeClr>
            </a:solidFill>
          </a:endParaRPr>
        </a:p>
      </dgm:t>
    </dgm:pt>
    <dgm:pt modelId="{02B2ED07-6AFE-4676-A1AA-F545A3ADAF5D}" type="parTrans" cxnId="{19373357-E9D3-44FB-8240-748F6773467E}">
      <dgm:prSet/>
      <dgm:spPr/>
      <dgm:t>
        <a:bodyPr/>
        <a:lstStyle/>
        <a:p>
          <a:endParaRPr lang="en-US">
            <a:solidFill>
              <a:srgbClr val="920000"/>
            </a:solidFill>
          </a:endParaRPr>
        </a:p>
      </dgm:t>
    </dgm:pt>
    <dgm:pt modelId="{41723140-797B-43BE-8910-05699540F3F7}" type="sibTrans" cxnId="{19373357-E9D3-44FB-8240-748F6773467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920000"/>
            </a:solidFill>
          </a:endParaRPr>
        </a:p>
      </dgm:t>
    </dgm:pt>
    <dgm:pt modelId="{882E9399-A536-454C-AA94-6212063EF366}" type="pres">
      <dgm:prSet presAssocID="{9771CC56-99B0-4211-BDA3-8E50A2639ED5}" presName="Name0" presStyleCnt="0">
        <dgm:presLayoutVars>
          <dgm:chMax val="7"/>
          <dgm:chPref val="7"/>
          <dgm:dir/>
        </dgm:presLayoutVars>
      </dgm:prSet>
      <dgm:spPr/>
    </dgm:pt>
    <dgm:pt modelId="{EC8CCB9A-357E-47E9-96A8-D859F01957B1}" type="pres">
      <dgm:prSet presAssocID="{9771CC56-99B0-4211-BDA3-8E50A2639ED5}" presName="Name1" presStyleCnt="0"/>
      <dgm:spPr/>
    </dgm:pt>
    <dgm:pt modelId="{F8C6EC3D-7CAC-4E45-92DF-71760DF19F0E}" type="pres">
      <dgm:prSet presAssocID="{41723140-797B-43BE-8910-05699540F3F7}" presName="picture_1" presStyleCnt="0"/>
      <dgm:spPr/>
    </dgm:pt>
    <dgm:pt modelId="{F5909BA6-50C4-4A34-9D9E-2CB169FC1E64}" type="pres">
      <dgm:prSet presAssocID="{41723140-797B-43BE-8910-05699540F3F7}" presName="pictureRepeatNode" presStyleLbl="alignImgPlace1" presStyleIdx="0" presStyleCnt="1" custScaleX="65566" custScaleY="64417" custLinFactX="-12672" custLinFactNeighborX="-100000" custLinFactNeighborY="-14761"/>
      <dgm:spPr/>
    </dgm:pt>
    <dgm:pt modelId="{8B362E8F-8867-442A-BE72-04BE591ECD82}" type="pres">
      <dgm:prSet presAssocID="{98E9884D-4701-4DBD-84A2-C1146046194B}" presName="text_1" presStyleLbl="node1" presStyleIdx="0" presStyleCnt="0" custScaleX="331788" custScaleY="50525" custLinFactY="-67281" custLinFactNeighborX="56993" custLinFactNeighborY="-100000">
        <dgm:presLayoutVars>
          <dgm:bulletEnabled val="1"/>
        </dgm:presLayoutVars>
      </dgm:prSet>
      <dgm:spPr/>
    </dgm:pt>
  </dgm:ptLst>
  <dgm:cxnLst>
    <dgm:cxn modelId="{6BB9BD28-1F34-4AA9-9726-35202378189A}" type="presOf" srcId="{9771CC56-99B0-4211-BDA3-8E50A2639ED5}" destId="{882E9399-A536-454C-AA94-6212063EF366}" srcOrd="0" destOrd="0" presId="urn:microsoft.com/office/officeart/2008/layout/CircularPictureCallout"/>
    <dgm:cxn modelId="{19373357-E9D3-44FB-8240-748F6773467E}" srcId="{9771CC56-99B0-4211-BDA3-8E50A2639ED5}" destId="{98E9884D-4701-4DBD-84A2-C1146046194B}" srcOrd="0" destOrd="0" parTransId="{02B2ED07-6AFE-4676-A1AA-F545A3ADAF5D}" sibTransId="{41723140-797B-43BE-8910-05699540F3F7}"/>
    <dgm:cxn modelId="{CB45F5B3-C5C5-4203-9696-24171E15CC40}" type="presOf" srcId="{98E9884D-4701-4DBD-84A2-C1146046194B}" destId="{8B362E8F-8867-442A-BE72-04BE591ECD82}" srcOrd="0" destOrd="0" presId="urn:microsoft.com/office/officeart/2008/layout/CircularPictureCallout"/>
    <dgm:cxn modelId="{619F25CA-071C-40A1-96FB-C4B04EBA1F0D}" type="presOf" srcId="{41723140-797B-43BE-8910-05699540F3F7}" destId="{F5909BA6-50C4-4A34-9D9E-2CB169FC1E64}" srcOrd="0" destOrd="0" presId="urn:microsoft.com/office/officeart/2008/layout/CircularPictureCallout"/>
    <dgm:cxn modelId="{D2ED8BCE-32AC-485B-8443-644F8FBBB8DE}" type="presParOf" srcId="{882E9399-A536-454C-AA94-6212063EF366}" destId="{EC8CCB9A-357E-47E9-96A8-D859F01957B1}" srcOrd="0" destOrd="0" presId="urn:microsoft.com/office/officeart/2008/layout/CircularPictureCallout"/>
    <dgm:cxn modelId="{0BE0B26E-AECC-40DA-93F7-7B766F877030}" type="presParOf" srcId="{EC8CCB9A-357E-47E9-96A8-D859F01957B1}" destId="{F8C6EC3D-7CAC-4E45-92DF-71760DF19F0E}" srcOrd="0" destOrd="0" presId="urn:microsoft.com/office/officeart/2008/layout/CircularPictureCallout"/>
    <dgm:cxn modelId="{2354A2CD-0F79-4A65-8140-774B8AC32429}" type="presParOf" srcId="{F8C6EC3D-7CAC-4E45-92DF-71760DF19F0E}" destId="{F5909BA6-50C4-4A34-9D9E-2CB169FC1E64}" srcOrd="0" destOrd="0" presId="urn:microsoft.com/office/officeart/2008/layout/CircularPictureCallout"/>
    <dgm:cxn modelId="{DC17E8BB-9EFA-4C90-B959-E9FEA60F4517}" type="presParOf" srcId="{EC8CCB9A-357E-47E9-96A8-D859F01957B1}" destId="{8B362E8F-8867-442A-BE72-04BE591ECD8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09BA6-50C4-4A34-9D9E-2CB169FC1E64}">
      <dsp:nvSpPr>
        <dsp:cNvPr id="0" name=""/>
        <dsp:cNvSpPr/>
      </dsp:nvSpPr>
      <dsp:spPr>
        <a:xfrm>
          <a:off x="76188" y="76204"/>
          <a:ext cx="1648722" cy="16198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62E8F-8867-442A-BE72-04BE591ECD82}">
      <dsp:nvSpPr>
        <dsp:cNvPr id="0" name=""/>
        <dsp:cNvSpPr/>
      </dsp:nvSpPr>
      <dsp:spPr>
        <a:xfrm>
          <a:off x="1981208" y="152400"/>
          <a:ext cx="5339610" cy="4192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>
              <a:solidFill>
                <a:schemeClr val="accent1">
                  <a:lumMod val="75000"/>
                </a:schemeClr>
              </a:solidFill>
            </a:rPr>
            <a:t>Borough of Red Bank</a:t>
          </a:r>
          <a:endParaRPr lang="en-US" sz="3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81208" y="152400"/>
        <a:ext cx="5339610" cy="41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42577D-445D-4F79-BB83-D0E3BBF28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3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E466E-708C-42E8-8AC2-D98AD073A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0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0A3B16F-6A78-4906-81E3-74B1DD93981B}" type="slidenum">
              <a:rPr lang="en-US" alt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93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0A3B16F-6A78-4906-81E3-74B1DD93981B}" type="slidenum">
              <a:rPr lang="en-US" alt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21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0A3B16F-6A78-4906-81E3-74B1DD93981B}" type="slidenum">
              <a:rPr lang="en-US" alt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99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0A3B16F-6A78-4906-81E3-74B1DD93981B}" type="slidenum">
              <a:rPr lang="en-US" alt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83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0A3B16F-6A78-4906-81E3-74B1DD93981B}" type="slidenum">
              <a:rPr lang="en-US" alt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43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0A3B16F-6A78-4906-81E3-74B1DD93981B}" type="slidenum">
              <a:rPr lang="en-US" alt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8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B3CB7F3-D803-4770-BE39-6B18AB234FB8}" type="slidenum">
              <a:rPr lang="en-US" alt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04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7B3CB7F3-D803-4770-BE39-6B18AB234FB8}" type="slidenum">
              <a:rPr lang="en-US" alt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8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1B37D65-16CE-4ECE-9709-A116A7D8A37D}" type="slidenum">
              <a:rPr lang="en-US" alt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1B37D65-16CE-4ECE-9709-A116A7D8A37D}" type="slidenum">
              <a:rPr lang="en-US" alt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1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2D92-FD51-44AB-69C8-BB2514092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569AD-C71D-BEC4-F357-691C26ABA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0134D-A066-79F9-10BF-2F2FC9F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D18F0-439D-5282-6003-BE4A219D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9AA2-449F-EFC9-7567-54D9478D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3A47-A20A-4311-9192-29245A8B6C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7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4FB7-77EC-2330-E636-F525592C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BED44-3921-29A0-6ECA-5AAEC61C8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4A794-2350-D963-316D-6CF5D7F5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CF91E-B915-778D-752E-FE81B753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E56D5-C4A2-9A03-8EEF-7933ECEF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8DDDA-B8CF-4A2B-A8FF-61E0DCBFCD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9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236B7-9335-BBED-C2BA-0B1028BC0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72E2D-B7EB-CB95-B93B-EE3E0F19F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807D-ED07-1DD6-5436-8697405B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B430-AC24-5DE1-D8D0-5E0D447F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57703-4BCF-1B31-8FAB-FF6904A5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827AE-6EA3-47E7-B40A-8867AD4ACA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61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1C53-7420-7054-2744-442698EF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33BE-3F35-C883-057F-136AD31A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CB067-9AF0-5AB4-3E94-30FE2104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ECB8-C229-845C-F2D1-4BB45820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3D61-1A23-9A41-9F87-C734877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8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0ADF-3934-ED53-1157-3124036B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FF07C-8B26-9E5F-A3E3-A8E07813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808C-A63F-F7AE-3A02-79CB8221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A5FD-6CD9-903E-584A-9B37038A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0CA9-4475-114A-C6CB-85DE7AC0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1AD31-38A7-4925-B598-87C00A6CC0D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F8D5-3779-A66D-DC83-E0445EAE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E2B8-2B2A-3496-A730-C477B7E31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2FF8E-3910-039F-43BD-B33917D03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5D686-CCB6-0ED8-97E0-F0279546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38830-F63D-C402-E3B3-6E17618B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23635-1DB9-146D-6BCD-6D449BD3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70120-DE70-4962-803F-28251D48C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9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B36F-6824-DF10-79FB-5A5EBBF5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9EC75-AAED-9612-5A64-5C2A0EFF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3BE8A-9F42-9643-671E-AA826CD2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8F772-63E3-3E85-AC9D-4AC11D8CD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D87B4-6D34-FFCB-4E36-757C9A4D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23D5D-8E61-7F9B-AC0F-480666C1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5C50E-2D19-BF0D-9E7F-536E9C65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76221-6DC1-BAE2-6E3C-38AB3645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7B48F-F146-4182-9274-E33F5A213E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57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87C3-3FBD-44C7-E273-ECEF9A02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D32AC-4E57-672A-DEF5-44A7621A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5C4FE-8C41-3AE8-E33D-1D2C48C4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7E757-912C-87BF-2554-2A78AD24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4A54-C9D2-4312-8F0C-1D01446242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0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78B6D-37B9-C152-B603-CF79AA74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2CAF8-69E2-9809-F6EC-73840F89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FD0F4-2055-4EAE-DB9B-AE9F6EAA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5044-1858-47DB-B825-414BE42198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7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1F77-0615-7DAE-5B60-F45C0953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3505-ABA2-4D2D-5DB0-2D143A37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A6B2-A9E2-C6B0-CCB3-EE2CD3B0B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3B494-890B-1C4B-53AB-9EE43894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A5EEC-CFEC-6644-BA62-069B4578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4A30C-A4B2-325B-DD48-DCC52DDD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28694-EBB1-4A4E-B0B2-116CEB388E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09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6464-4E89-687D-AA00-AAE2E8D9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65C87-B7CA-F58C-E173-D3E17CA5E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3DF9-114A-EC52-DD38-E3E036ABE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A8F66-8253-21CF-01CF-C2F394E5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9929E-27EA-6A15-2D19-EF1471CA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9DBC7-3394-DE37-98C5-1C2C11A8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70120-DE70-4962-803F-28251D48C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473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F6247-8C6A-96CD-177E-DEAB109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C1D94-3E1E-291F-E941-ED7543B8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054F-B9CA-F42E-AAD6-AD346892B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3C4B1-9672-9255-399F-66419BB3E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9C31-6B2D-F9BD-8A9D-0F6F0F1EF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470120-DE70-4962-803F-28251D48C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0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diagramLayout" Target="../diagrams/layout1.xm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800" y="1157119"/>
            <a:ext cx="6807200" cy="41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3639" y="1479036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318" y="1143000"/>
            <a:ext cx="7239000" cy="371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356" y="2141741"/>
            <a:ext cx="5604020" cy="29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556" y="1143001"/>
            <a:ext cx="5677000" cy="429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143000"/>
            <a:ext cx="5726244" cy="29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785" y="1237562"/>
            <a:ext cx="4960937" cy="33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498" y="2512076"/>
            <a:ext cx="5257800" cy="25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116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6" y="1077034"/>
            <a:ext cx="7901118" cy="4593001"/>
          </a:xfrm>
          <a:prstGeom prst="rect">
            <a:avLst/>
          </a:prstGeom>
        </p:spPr>
      </p:pic>
      <p:graphicFrame>
        <p:nvGraphicFramePr>
          <p:cNvPr id="116" name="Diagram 115"/>
          <p:cNvGraphicFramePr/>
          <p:nvPr>
            <p:extLst>
              <p:ext uri="{D42A27DB-BD31-4B8C-83A1-F6EECF244321}">
                <p14:modId xmlns:p14="http://schemas.microsoft.com/office/powerpoint/2010/main" val="1142551311"/>
              </p:ext>
            </p:extLst>
          </p:nvPr>
        </p:nvGraphicFramePr>
        <p:xfrm>
          <a:off x="52374" y="529054"/>
          <a:ext cx="7467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7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030356" y="5700882"/>
            <a:ext cx="7605187" cy="19191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Budget 2024</a:t>
            </a:r>
          </a:p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Highlights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D722D-6B3D-5703-F130-15DE77EB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27893A47-A20A-4311-9192-29245A8B6C5B}" type="slidenum">
              <a:rPr lang="en-US" altLang="en-US" smtClean="0"/>
              <a:pPr algn="ctr"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6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1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>
                                                <p:graphicEl>
                                                  <a:dgm id="{8B362E8F-8867-442A-BE72-04BE591ECD8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16">
                                                <p:graphicEl>
                                                  <a:dgm id="{8B362E8F-8867-442A-BE72-04BE591ECD8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16">
                                                <p:graphicEl>
                                                  <a:dgm id="{8B362E8F-8867-442A-BE72-04BE591ECD8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>
                                                <p:graphicEl>
                                                  <a:dgm id="{F5909BA6-50C4-4A34-9D9E-2CB169FC1E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16">
                                                <p:graphicEl>
                                                  <a:dgm id="{F5909BA6-50C4-4A34-9D9E-2CB169FC1E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16">
                                                <p:graphicEl>
                                                  <a:dgm id="{F5909BA6-50C4-4A34-9D9E-2CB169FC1E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6" dur="2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2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62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64" dur="2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66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2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70" presetID="2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74" dur="2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76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0"/>
                                </p:stCondLst>
                                <p:childTnLst>
                                  <p:par>
                                    <p:cTn id="80" presetID="54" presetClass="entr" presetSubtype="0" accel="10000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7000"/>
                                </p:stCondLst>
                                <p:childTnLst>
                                  <p:par>
                                    <p:cTn id="8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2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0"/>
                                </p:stCondLst>
                                <p:childTnLst>
                                  <p:par>
                                    <p:cTn id="92" presetID="29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96" dur="2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33000"/>
                                </p:stCondLst>
                                <p:childTnLst>
                                  <p:par>
                                    <p:cTn id="9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6000"/>
                                </p:stCondLst>
                                <p:childTnLst>
                                  <p:par>
                                    <p:cTn id="102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38000"/>
                                </p:stCondLst>
                                <p:childTnLst>
                                  <p:par>
                                    <p:cTn id="10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1000"/>
                                </p:stCondLst>
                                <p:childTnLst>
                                  <p:par>
                                    <p:cTn id="112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2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000"/>
                                </p:stCondLst>
                                <p:childTnLst>
                                  <p:par>
                                    <p:cTn id="11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2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6000"/>
                                </p:stCondLst>
                                <p:childTnLst>
                                  <p:par>
                                    <p:cTn id="1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16" grpId="0">
            <p:bldSub>
              <a:bldDgm bld="one"/>
            </p:bldSub>
          </p:bldGraphic>
          <p:bldP spid="117" grpId="0" build="allAtOnce" rev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1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>
                                                <p:graphicEl>
                                                  <a:dgm id="{8B362E8F-8867-442A-BE72-04BE591ECD8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6">
                                                <p:graphicEl>
                                                  <a:dgm id="{8B362E8F-8867-442A-BE72-04BE591ECD8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6">
                                                <p:graphicEl>
                                                  <a:dgm id="{8B362E8F-8867-442A-BE72-04BE591ECD8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>
                                                <p:graphicEl>
                                                  <a:dgm id="{F5909BA6-50C4-4A34-9D9E-2CB169FC1E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6">
                                                <p:graphicEl>
                                                  <a:dgm id="{F5909BA6-50C4-4A34-9D9E-2CB169FC1E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6">
                                                <p:graphicEl>
                                                  <a:dgm id="{F5909BA6-50C4-4A34-9D9E-2CB169FC1E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6" dur="2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2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62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64" dur="2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66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2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9000"/>
                                </p:stCondLst>
                                <p:childTnLst>
                                  <p:par>
                                    <p:cTn id="70" presetID="2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74" dur="2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76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2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0"/>
                                </p:stCondLst>
                                <p:childTnLst>
                                  <p:par>
                                    <p:cTn id="80" presetID="54" presetClass="entr" presetSubtype="0" accel="10000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7000"/>
                                </p:stCondLst>
                                <p:childTnLst>
                                  <p:par>
                                    <p:cTn id="8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2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0"/>
                                </p:stCondLst>
                                <p:childTnLst>
                                  <p:par>
                                    <p:cTn id="92" presetID="29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96" dur="2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33000"/>
                                </p:stCondLst>
                                <p:childTnLst>
                                  <p:par>
                                    <p:cTn id="9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2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6000"/>
                                </p:stCondLst>
                                <p:childTnLst>
                                  <p:par>
                                    <p:cTn id="102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38000"/>
                                </p:stCondLst>
                                <p:childTnLst>
                                  <p:par>
                                    <p:cTn id="10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2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1000"/>
                                </p:stCondLst>
                                <p:childTnLst>
                                  <p:par>
                                    <p:cTn id="112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2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000"/>
                                </p:stCondLst>
                                <p:childTnLst>
                                  <p:par>
                                    <p:cTn id="118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2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6000"/>
                                </p:stCondLst>
                                <p:childTnLst>
                                  <p:par>
                                    <p:cTn id="1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16" grpId="0">
            <p:bldSub>
              <a:bldDgm bld="one"/>
            </p:bldSub>
          </p:bldGraphic>
          <p:bldP spid="117" grpId="0" build="allAtOnce" rev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" y="838201"/>
            <a:ext cx="8610600" cy="679846"/>
          </a:xfrm>
        </p:spPr>
        <p:txBody>
          <a:bodyPr>
            <a:noAutofit/>
          </a:bodyPr>
          <a:lstStyle/>
          <a:p>
            <a:pPr algn="ctr" defTabSz="827088" eaLnBrk="1" hangingPunct="1">
              <a:tabLst>
                <a:tab pos="4922838" algn="l"/>
              </a:tabLst>
              <a:defRPr/>
            </a:pPr>
            <a:r>
              <a:rPr lang="en-US" altLang="en-US" b="1" u="sng" dirty="0">
                <a:solidFill>
                  <a:schemeClr val="tx1"/>
                </a:solidFill>
              </a:rPr>
              <a:t>Municipal Tax Rate Summary 2020 - 2024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B452F6-2617-7A06-DA26-41411828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4010" y="6370637"/>
            <a:ext cx="2057400" cy="365125"/>
          </a:xfrm>
        </p:spPr>
        <p:txBody>
          <a:bodyPr/>
          <a:lstStyle/>
          <a:p>
            <a:pPr>
              <a:defRPr/>
            </a:pPr>
            <a:fld id="{27893A47-A20A-4311-9192-29245A8B6C5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7932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937" name="Rectangle 113"/>
          <p:cNvSpPr>
            <a:spLocks noChangeArrowheads="1"/>
          </p:cNvSpPr>
          <p:nvPr/>
        </p:nvSpPr>
        <p:spPr bwMode="auto">
          <a:xfrm>
            <a:off x="3352800" y="457200"/>
            <a:ext cx="38481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93B3FA-E3BB-5873-58FA-726B7CE96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15210"/>
              </p:ext>
            </p:extLst>
          </p:nvPr>
        </p:nvGraphicFramePr>
        <p:xfrm>
          <a:off x="228600" y="1143000"/>
          <a:ext cx="8648700" cy="5006381"/>
        </p:xfrm>
        <a:graphic>
          <a:graphicData uri="http://schemas.openxmlformats.org/drawingml/2006/table">
            <a:tbl>
              <a:tblPr/>
              <a:tblGrid>
                <a:gridCol w="282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Amount to be Raised by Taxes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$14,996,509.88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$14,574,278.24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$14,186,719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$14,637,479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$14,118,509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89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Municipal Taxation Rate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.4900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.5020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.5328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.6142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.6189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Municipal Tax Rate Change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(.0120)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(.0308)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(.0814)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(.0047)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.0159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Assessed Valuations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3,057,883,276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2,904,432,.13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2,662,844,382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2,383,028,687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2,286,363,015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53261"/>
                  </a:ext>
                </a:extLst>
              </a:tr>
              <a:tr h="426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Valuation Change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153,450,963    5.28%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241,587,931  9.07%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279,815,695 11.74%        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96,665,672 4.23%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54,586,227 2.45%</a:t>
                      </a:r>
                    </a:p>
                  </a:txBody>
                  <a:tcPr marL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52521"/>
                  </a:ext>
                </a:extLst>
              </a:tr>
              <a:tr h="300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Tax Impact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5805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Residential Average Assessment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538,582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505,244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469,876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406,067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383,981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7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Municipal Tax based on New Assessment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$2,639.05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$2,535.31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$2,503.50 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$2,494.23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$2,376.24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0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Residential 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Municipal Tax Increase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$103.74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$31.81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$9.44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$117.99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$109.31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Municipal Tax % Increase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2.90%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1.27%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.380%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4.965%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4.822%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968062"/>
                  </a:ext>
                </a:extLst>
              </a:tr>
              <a:tr h="402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Taxation Rate (Estimated)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1.858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1.911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2.237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2.272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10155"/>
                  </a:ext>
                </a:extLst>
              </a:tr>
              <a:tr h="279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Tax Rate Change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(.053)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(.096)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(.23)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(.035)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(.061)</a:t>
                      </a: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744271"/>
                  </a:ext>
                </a:extLst>
              </a:tr>
              <a:tr h="2792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2" marR="4222" marT="42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51354"/>
                  </a:ext>
                </a:extLst>
              </a:tr>
            </a:tbl>
          </a:graphicData>
        </a:graphic>
      </p:graphicFrame>
      <p:sp>
        <p:nvSpPr>
          <p:cNvPr id="13" name="Rectangle 116">
            <a:extLst>
              <a:ext uri="{FF2B5EF4-FFF2-40B4-BE49-F238E27FC236}">
                <a16:creationId xmlns:a16="http://schemas.microsoft.com/office/drawing/2014/main" id="{AF1939C4-ADF0-1652-6FE4-D42A3F02D68D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457200"/>
            <a:ext cx="3314700" cy="5121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b="1" dirty="0"/>
              <a:t>Budget</a:t>
            </a: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51535B0F-73BB-FA29-D8A1-506C35DF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38481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latin typeface="+mj-lt"/>
              </a:rPr>
              <a:t>2024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441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79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38" presetClass="entr" presetSubtype="0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7" dur="2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28" fill="hold">
                                              <p:stCondLst>
                                                <p:cond delay="228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8" decel="50000" autoRev="1" fill="hold">
                                              <p:stCondLst>
                                                <p:cond delay="228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9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8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1000"/>
                                            <p:tgtEl>
                                              <p:spTgt spid="778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828" grpId="0" build="p"/>
          <p:bldP spid="77937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79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38" presetClass="entr" presetSubtype="0" accel="5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7" dur="2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28" fill="hold">
                                              <p:stCondLst>
                                                <p:cond delay="228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28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8" decel="50000" autoRev="1" fill="hold">
                                              <p:stCondLst>
                                                <p:cond delay="228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77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9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8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1000"/>
                                            <p:tgtEl>
                                              <p:spTgt spid="778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828" grpId="0" build="p"/>
          <p:bldP spid="77937" grpId="0"/>
          <p:bldP spid="13" grpId="0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" y="1052374"/>
            <a:ext cx="8610600" cy="1005026"/>
          </a:xfrm>
        </p:spPr>
        <p:txBody>
          <a:bodyPr>
            <a:noAutofit/>
          </a:bodyPr>
          <a:lstStyle/>
          <a:p>
            <a:pPr algn="ctr" defTabSz="827088" eaLnBrk="1" hangingPunct="1">
              <a:tabLst>
                <a:tab pos="4922838" algn="l"/>
              </a:tabLst>
              <a:defRPr/>
            </a:pPr>
            <a:r>
              <a:rPr lang="en-US" altLang="en-US" sz="1400" b="1" u="sng" dirty="0"/>
              <a:t>Budget Highlights</a:t>
            </a:r>
          </a:p>
          <a:p>
            <a:pPr algn="ctr" defTabSz="827088" eaLnBrk="1" hangingPunct="1">
              <a:tabLst>
                <a:tab pos="4922838" algn="l"/>
              </a:tabLst>
              <a:defRPr/>
            </a:pPr>
            <a:r>
              <a:rPr lang="en-US" altLang="en-US" sz="1400" b="1" u="sng" dirty="0"/>
              <a:t>2024 Tax Levy Cap Bank Status  </a:t>
            </a:r>
          </a:p>
          <a:p>
            <a:pPr algn="ctr" defTabSz="827088" eaLnBrk="1" hangingPunct="1">
              <a:tabLst>
                <a:tab pos="4922838" algn="l"/>
              </a:tabLst>
              <a:defRPr/>
            </a:pPr>
            <a:r>
              <a:rPr lang="en-US" altLang="en-US" sz="1400" b="1" u="sng" dirty="0"/>
              <a:t>Tax Levy CAP Calculation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E84D-E8A5-8D64-3C71-B830E07B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3A47-A20A-4311-9192-29245A8B6C5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7932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45388"/>
              </p:ext>
            </p:extLst>
          </p:nvPr>
        </p:nvGraphicFramePr>
        <p:xfrm>
          <a:off x="922294" y="1949449"/>
          <a:ext cx="6176429" cy="4451354"/>
        </p:xfrm>
        <a:graphic>
          <a:graphicData uri="http://schemas.openxmlformats.org/drawingml/2006/table">
            <a:tbl>
              <a:tblPr/>
              <a:tblGrid>
                <a:gridCol w="6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65">
                  <a:extLst>
                    <a:ext uri="{9D8B030D-6E8A-4147-A177-3AD203B41FA5}">
                      <a16:colId xmlns:a16="http://schemas.microsoft.com/office/drawing/2014/main" val="2744361984"/>
                    </a:ext>
                  </a:extLst>
                </a:gridCol>
                <a:gridCol w="337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48">
                  <a:extLst>
                    <a:ext uri="{9D8B030D-6E8A-4147-A177-3AD203B41FA5}">
                      <a16:colId xmlns:a16="http://schemas.microsoft.com/office/drawing/2014/main" val="43832790"/>
                    </a:ext>
                  </a:extLst>
                </a:gridCol>
                <a:gridCol w="452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4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Prior Years Tax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14,574,278.24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1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Adjustments: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8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Prior Year Recycling Tax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(22,000.00)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Net Prior Year's Tax Levy for CAP Calculation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14,552,278.24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4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 CAP Increase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n-US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291,045.56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52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Allowable Tax Levy Prior to Exclusions and Ratables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14,843,323.81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993"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62105"/>
                  </a:ext>
                </a:extLst>
              </a:tr>
              <a:tr h="392526"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Exclusions: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Exclusions:</a:t>
                      </a:r>
                    </a:p>
                    <a:p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Pension/Debt/Capital Improvements/Deferred Charges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894,687.00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489"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Ratables - New Construction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Ratables - New Construction</a:t>
                      </a:r>
                      <a:endParaRPr lang="en-US" dirty="0"/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66,572.23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Levy CAP Bank Applied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Levy CAP Bank Applied</a:t>
                      </a:r>
                      <a:endParaRPr lang="en-US" dirty="0"/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n-US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364,081.00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489">
                <a:tc gridSpan="5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695966"/>
                  </a:ext>
                </a:extLst>
              </a:tr>
              <a:tr h="2234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Maximum Allowable Amount of Taxation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16,168,474.03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4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Proposed 2024 Municipal Tax Levy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14,996,509.88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76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 or (Under) 2% Levy CAP                                                                        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(1,171,964,15)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1" name="Rectangle 116">
            <a:extLst>
              <a:ext uri="{FF2B5EF4-FFF2-40B4-BE49-F238E27FC236}">
                <a16:creationId xmlns:a16="http://schemas.microsoft.com/office/drawing/2014/main" id="{D00EB635-5B97-6018-D690-DFDB9C0DAABF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457200"/>
            <a:ext cx="3314700" cy="5121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b="1" dirty="0"/>
              <a:t>Budget</a:t>
            </a: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6E235155-8775-39D5-0363-302135D5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38481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latin typeface="+mj-lt"/>
              </a:rPr>
              <a:t>2024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183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79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1000"/>
                                            <p:tgtEl>
                                              <p:spTgt spid="778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828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79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1000"/>
                                            <p:tgtEl>
                                              <p:spTgt spid="778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828" grpId="0"/>
          <p:bldP spid="11" grpId="0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9994-ECF9-B480-F46D-3B8E3CD6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Budget 2024</a:t>
            </a:r>
            <a:br>
              <a:rPr lang="en-US" sz="3200" dirty="0"/>
            </a:br>
            <a:r>
              <a:rPr lang="en-US" sz="2400" dirty="0"/>
              <a:t>Budget Revenues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D46F38-D235-6E2A-E82C-1B38249CC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873318"/>
              </p:ext>
            </p:extLst>
          </p:nvPr>
        </p:nvGraphicFramePr>
        <p:xfrm>
          <a:off x="304800" y="1479232"/>
          <a:ext cx="8610601" cy="524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24693-AED8-A303-18CF-D03D93EF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6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11339"/>
            <a:ext cx="8610600" cy="609600"/>
          </a:xfrm>
        </p:spPr>
        <p:txBody>
          <a:bodyPr>
            <a:normAutofit fontScale="85000" lnSpcReduction="20000"/>
          </a:bodyPr>
          <a:lstStyle/>
          <a:p>
            <a:pPr lvl="0" algn="ctr" defTabSz="827088" eaLnBrk="1" hangingPunct="1">
              <a:buClr>
                <a:srgbClr val="86D1EC"/>
              </a:buClr>
              <a:tabLst>
                <a:tab pos="4922838" algn="l"/>
              </a:tabLst>
              <a:defRPr/>
            </a:pPr>
            <a:r>
              <a:rPr lang="en-US" altLang="en-US" sz="2000" b="1" u="sng" dirty="0">
                <a:solidFill>
                  <a:schemeClr val="accent1">
                    <a:lumMod val="50000"/>
                  </a:schemeClr>
                </a:solidFill>
              </a:rPr>
              <a:t>Budget Highlights</a:t>
            </a:r>
          </a:p>
          <a:p>
            <a:pPr lvl="0" algn="ctr" defTabSz="827088" eaLnBrk="1" hangingPunct="1">
              <a:buClr>
                <a:srgbClr val="86D1EC"/>
              </a:buClr>
              <a:tabLst>
                <a:tab pos="4922838" algn="l"/>
              </a:tabLst>
              <a:defRPr/>
            </a:pPr>
            <a:r>
              <a:rPr lang="en-US" altLang="en-US" sz="2000" b="1" u="sng" dirty="0">
                <a:solidFill>
                  <a:schemeClr val="accent1">
                    <a:lumMod val="50000"/>
                  </a:schemeClr>
                </a:solidFill>
              </a:rPr>
              <a:t>Main Revenue Categories – </a:t>
            </a:r>
            <a:r>
              <a:rPr lang="en-US" altLang="en-US" sz="2000" b="1" u="sng" dirty="0" err="1">
                <a:solidFill>
                  <a:schemeClr val="accent1">
                    <a:lumMod val="50000"/>
                  </a:schemeClr>
                </a:solidFill>
              </a:rPr>
              <a:t>Comparision</a:t>
            </a:r>
            <a:r>
              <a:rPr lang="en-US" altLang="en-US" sz="2000" b="1" u="sng" dirty="0">
                <a:solidFill>
                  <a:schemeClr val="accent1">
                    <a:lumMod val="50000"/>
                  </a:schemeClr>
                </a:solidFill>
              </a:rPr>
              <a:t> 2023 to 2024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80DEC-E956-51DC-80EB-58E51E5D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40326"/>
            <a:ext cx="2057400" cy="365125"/>
          </a:xfrm>
        </p:spPr>
        <p:txBody>
          <a:bodyPr/>
          <a:lstStyle/>
          <a:p>
            <a:pPr>
              <a:defRPr/>
            </a:pPr>
            <a:fld id="{27893A47-A20A-4311-9192-29245A8B6C5B}" type="slidenum">
              <a:rPr lang="en-US" altLang="en-US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212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29754"/>
              </p:ext>
            </p:extLst>
          </p:nvPr>
        </p:nvGraphicFramePr>
        <p:xfrm>
          <a:off x="566059" y="1794078"/>
          <a:ext cx="8305798" cy="4301919"/>
        </p:xfrm>
        <a:graphic>
          <a:graphicData uri="http://schemas.openxmlformats.org/drawingml/2006/table">
            <a:tbl>
              <a:tblPr/>
              <a:tblGrid>
                <a:gridCol w="334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0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Revenue Classification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Fund Balance-Surplus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20.11%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3,700,000.00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3,080,500.00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Local Revenues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18.47%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5,432,243.01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4,568,296.49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State Aid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0.50%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2,035,669.00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2,025,586.00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1,025%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2,703,138.95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263,546.01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Delinquent Taxes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-12.50%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525,000.00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600,000.00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Library Tax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10.98%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1,054,215.46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949,912.17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Municipal Tax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2.90%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14,996,509.88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14,574,278.24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 Budget Revenues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16.82%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30,446,776.30           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26,062,118.91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" name="Rectangle 116">
            <a:extLst>
              <a:ext uri="{FF2B5EF4-FFF2-40B4-BE49-F238E27FC236}">
                <a16:creationId xmlns:a16="http://schemas.microsoft.com/office/drawing/2014/main" id="{20EA86C0-4F25-B9A5-0ECC-3629B265BD78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457200"/>
            <a:ext cx="3314700" cy="5121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Budget</a:t>
            </a: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AC88ED8B-BEF0-1886-08DC-1A36E53F5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38481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2024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800" dirty="0"/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7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2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108" grpId="0" build="p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7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108" grpId="0" build="p"/>
          <p:bldP spid="15" grpId="0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485C-BF99-3B59-4D1E-D2F8C671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2024 Budget</a:t>
            </a:r>
            <a:br>
              <a:rPr lang="en-US" dirty="0"/>
            </a:br>
            <a:r>
              <a:rPr lang="en-US" dirty="0"/>
              <a:t>                        Local Revenue Detail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C1C0FC-03E3-C9B8-7054-E7603A9C6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372653"/>
              </p:ext>
            </p:extLst>
          </p:nvPr>
        </p:nvGraphicFramePr>
        <p:xfrm>
          <a:off x="1219200" y="1447800"/>
          <a:ext cx="6172200" cy="480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3449">
                  <a:extLst>
                    <a:ext uri="{9D8B030D-6E8A-4147-A177-3AD203B41FA5}">
                      <a16:colId xmlns:a16="http://schemas.microsoft.com/office/drawing/2014/main" val="2731380142"/>
                    </a:ext>
                  </a:extLst>
                </a:gridCol>
                <a:gridCol w="1502834">
                  <a:extLst>
                    <a:ext uri="{9D8B030D-6E8A-4147-A177-3AD203B41FA5}">
                      <a16:colId xmlns:a16="http://schemas.microsoft.com/office/drawing/2014/main" val="3497528031"/>
                    </a:ext>
                  </a:extLst>
                </a:gridCol>
                <a:gridCol w="1195917">
                  <a:extLst>
                    <a:ext uri="{9D8B030D-6E8A-4147-A177-3AD203B41FA5}">
                      <a16:colId xmlns:a16="http://schemas.microsoft.com/office/drawing/2014/main" val="140684481"/>
                    </a:ext>
                  </a:extLst>
                </a:gridCol>
              </a:tblGrid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635887928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060180277"/>
                  </a:ext>
                </a:extLst>
              </a:tr>
              <a:tr h="1306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687615975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929327588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377935709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521772414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450606713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4274075256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260956196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050052086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480387492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478395577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779309197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395974238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647002099"/>
                  </a:ext>
                </a:extLst>
              </a:tr>
              <a:tr h="1270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02694494"/>
                  </a:ext>
                </a:extLst>
              </a:tr>
              <a:tr h="13063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MS Serif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MS Serif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MS Serif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677962853"/>
                  </a:ext>
                </a:extLst>
              </a:tr>
              <a:tr h="1824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4347553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955157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6340356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4183359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449063313"/>
                  </a:ext>
                </a:extLst>
              </a:tr>
              <a:tr h="1492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516775669"/>
                  </a:ext>
                </a:extLst>
              </a:tr>
              <a:tr h="14322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76940276"/>
                  </a:ext>
                </a:extLst>
              </a:tr>
              <a:tr h="19232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660211890"/>
                  </a:ext>
                </a:extLst>
              </a:tr>
              <a:tr h="1312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301459050"/>
                  </a:ext>
                </a:extLst>
              </a:tr>
              <a:tr h="1252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475593891"/>
                  </a:ext>
                </a:extLst>
              </a:tr>
              <a:tr h="1193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096150758"/>
                  </a:ext>
                </a:extLst>
              </a:tr>
              <a:tr h="12469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MS Serif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74417840"/>
                  </a:ext>
                </a:extLst>
              </a:tr>
              <a:tr h="1306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7687879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B85B-30A5-209D-BA11-8ACD16A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78352D-5452-90A5-CACA-97A6E11FB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39913"/>
              </p:ext>
            </p:extLst>
          </p:nvPr>
        </p:nvGraphicFramePr>
        <p:xfrm>
          <a:off x="609600" y="1282461"/>
          <a:ext cx="7772400" cy="5443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5012">
                  <a:extLst>
                    <a:ext uri="{9D8B030D-6E8A-4147-A177-3AD203B41FA5}">
                      <a16:colId xmlns:a16="http://schemas.microsoft.com/office/drawing/2014/main" val="1066665675"/>
                    </a:ext>
                  </a:extLst>
                </a:gridCol>
                <a:gridCol w="990388">
                  <a:extLst>
                    <a:ext uri="{9D8B030D-6E8A-4147-A177-3AD203B41FA5}">
                      <a16:colId xmlns:a16="http://schemas.microsoft.com/office/drawing/2014/main" val="29901346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909870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7258845"/>
                    </a:ext>
                  </a:extLst>
                </a:gridCol>
              </a:tblGrid>
              <a:tr h="266087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2024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2023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Increase/-Decrease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450291291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Licenses: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376011077"/>
                  </a:ext>
                </a:extLst>
              </a:tr>
              <a:tr h="18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Alcoholic Beverages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90,800.00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90,800.00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823882803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Other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55,000.00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41,500.00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13,500</a:t>
                      </a: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.00</a:t>
                      </a:r>
                      <a:endParaRPr lang="en-US" sz="900" u="none" strike="noStrike" dirty="0">
                        <a:effectLst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4166531380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Fees and Permits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255,000.00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285,300.00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-30,300.00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456411908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Fines and </a:t>
                      </a:r>
                      <a:r>
                        <a:rPr lang="en-US" sz="900" u="none" strike="noStrike" dirty="0" err="1">
                          <a:effectLst/>
                        </a:rPr>
                        <a:t>Costs:Municipal</a:t>
                      </a:r>
                      <a:r>
                        <a:rPr lang="en-US" sz="900" u="none" strike="noStrike" dirty="0">
                          <a:effectLst/>
                        </a:rPr>
                        <a:t> Court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404,000.00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475,000.00</a:t>
                      </a:r>
                      <a:endParaRPr lang="en-US" sz="900" b="0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-71,000.00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86703097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Interest and Costs on Taxes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155,000.00</a:t>
                      </a:r>
                      <a:endParaRPr lang="en-US" sz="9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155,000.00</a:t>
                      </a:r>
                      <a:endParaRPr lang="en-US" sz="900" b="0" i="0" u="none" strike="noStrike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463073446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Interest on Investments and Deposits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520,000.00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320,000.00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694434739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Uniform Construction Code Fees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720,000.00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700,000.00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502288449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Code Enforcement Fees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48,000.00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50,800.00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-2,800.00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680717784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Shared Services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606274103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Township of Shrewsbury - Municipal Court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815182486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Borough of Little Silver - Fire Services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14,710.00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-790.00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886192386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Red Bank Board of Education - Snow Plowing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15,843.00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15,843.00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607229894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Township of Shrewsbury - EMS Services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04051193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Red Bank Board of Education-School Resource Officer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54,000.00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50,400.00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3,600.</a:t>
                      </a: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.00</a:t>
                      </a:r>
                      <a:endParaRPr lang="en-US" sz="900" u="none" strike="noStrike" dirty="0">
                        <a:effectLst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812618958"/>
                  </a:ext>
                </a:extLst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MS Serif"/>
                        </a:rPr>
                        <a:t>Deal/Loch </a:t>
                      </a:r>
                      <a:r>
                        <a:rPr lang="en-US" sz="900" b="0" i="0" u="none" strike="noStrike" dirty="0" err="1">
                          <a:effectLst/>
                          <a:latin typeface="MS Serif"/>
                        </a:rPr>
                        <a:t>Arbour</a:t>
                      </a:r>
                      <a:r>
                        <a:rPr lang="en-US" sz="900" b="0" i="0" u="none" strike="noStrike" dirty="0">
                          <a:effectLst/>
                          <a:latin typeface="MS Serif"/>
                        </a:rPr>
                        <a:t>-Finance Officer</a:t>
                      </a: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effectLst/>
                          <a:latin typeface="MS Serif"/>
                        </a:rPr>
                        <a:t>53,000.00</a:t>
                      </a: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effectLst/>
                        <a:latin typeface="MS Serif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              53,000.00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541745075"/>
                  </a:ext>
                </a:extLst>
              </a:tr>
              <a:tr h="18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Utility Operating Surplus of Prior Year - Parking Utility/Water Sewer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1,200,000.00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850,000.00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            350,000.00</a:t>
                      </a: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45353746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Uniform Fire Safety Act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104,000.00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125,304.00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-21,304.00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642213630"/>
                  </a:ext>
                </a:extLst>
              </a:tr>
              <a:tr h="2095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Hotel Occupancy Tax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210,000.00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200,000.00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177181418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Franchise Tax Cable Television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155,509.00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159,029.41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-3,520.41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206445053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Payment in Lieu of Taxes - Housing Authority/River Street/Habcore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190,000.00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190,000.00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4232897486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Administrative Fee Off-Duty Police Services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95,000.00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          85,000.00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499625427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Reserve for Payment of Bonds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172,673.00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172,673.00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49711516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Landlord Registration Fees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  14,000.00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          15,000.00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-1,000.00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108864924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RBC Field Rent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130,000.00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130,000.00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312332659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Riverview Hospital Bed Tax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457,000.00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442,000.00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15,000.00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939329233"/>
                  </a:ext>
                </a:extLst>
              </a:tr>
              <a:tr h="17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Reserve for Municipal Relief Fund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209,929.51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        104,937.08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104,992.43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110864364"/>
                  </a:ext>
                </a:extLst>
              </a:tr>
              <a:tr h="18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Reserve for Special Emergency Liability</a:t>
                      </a: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97,488.50</a:t>
                      </a: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   0</a:t>
                      </a: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 dirty="0">
                          <a:effectLst/>
                        </a:rPr>
                        <a:t>                         97,488.50</a:t>
                      </a:r>
                      <a:endParaRPr lang="en-US" sz="9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326185297"/>
                  </a:ext>
                </a:extLst>
              </a:tr>
              <a:tr h="18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Local Revenues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5,432,243.01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4,568,296.49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863,946.52</a:t>
                      </a:r>
                      <a:endParaRPr lang="en-US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05536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75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6197-4FF5-7D82-F5B9-A012DE91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Surplus Outlook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B0BB-8E20-ACE6-406C-265FE8C1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20100" cy="5349873"/>
          </a:xfrm>
        </p:spPr>
        <p:txBody>
          <a:bodyPr>
            <a:normAutofit lnSpcReduction="10000"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Tax Appeals are like the previous year– residential and commercial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for UCC and other fees (revenue) should be increasing. Parking Revenues have been consistent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Use of Surplus-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Surplus increases by Results of Operations which includes Excess Revenues, Excess Taxes Collected, Prior Budgets Cancelled and Miscellaneous Revenues Not Anticipated. In 2024, the amount of surplus used is $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179,670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than the amount closed out from operations in 2023.  A good standard is not to use more than 2/3 (67%) of the beginning balance and have an ending balance of approximately 7.0-12% of the total budget $2,171,013.55/$30,446,776.30  (7.2%)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141F9-118A-762C-EFB1-E51BA87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F551C8-305D-2472-E158-12F02E7EF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19879"/>
              </p:ext>
            </p:extLst>
          </p:nvPr>
        </p:nvGraphicFramePr>
        <p:xfrm>
          <a:off x="457200" y="2209800"/>
          <a:ext cx="8153400" cy="2438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677">
                  <a:extLst>
                    <a:ext uri="{9D8B030D-6E8A-4147-A177-3AD203B41FA5}">
                      <a16:colId xmlns:a16="http://schemas.microsoft.com/office/drawing/2014/main" val="1404434105"/>
                    </a:ext>
                  </a:extLst>
                </a:gridCol>
                <a:gridCol w="991677">
                  <a:extLst>
                    <a:ext uri="{9D8B030D-6E8A-4147-A177-3AD203B41FA5}">
                      <a16:colId xmlns:a16="http://schemas.microsoft.com/office/drawing/2014/main" val="1260430783"/>
                    </a:ext>
                  </a:extLst>
                </a:gridCol>
                <a:gridCol w="991677">
                  <a:extLst>
                    <a:ext uri="{9D8B030D-6E8A-4147-A177-3AD203B41FA5}">
                      <a16:colId xmlns:a16="http://schemas.microsoft.com/office/drawing/2014/main" val="2130016396"/>
                    </a:ext>
                  </a:extLst>
                </a:gridCol>
                <a:gridCol w="1120874">
                  <a:extLst>
                    <a:ext uri="{9D8B030D-6E8A-4147-A177-3AD203B41FA5}">
                      <a16:colId xmlns:a16="http://schemas.microsoft.com/office/drawing/2014/main" val="1923373740"/>
                    </a:ext>
                  </a:extLst>
                </a:gridCol>
                <a:gridCol w="1261448">
                  <a:extLst>
                    <a:ext uri="{9D8B030D-6E8A-4147-A177-3AD203B41FA5}">
                      <a16:colId xmlns:a16="http://schemas.microsoft.com/office/drawing/2014/main" val="4289521807"/>
                    </a:ext>
                  </a:extLst>
                </a:gridCol>
                <a:gridCol w="1312112">
                  <a:extLst>
                    <a:ext uri="{9D8B030D-6E8A-4147-A177-3AD203B41FA5}">
                      <a16:colId xmlns:a16="http://schemas.microsoft.com/office/drawing/2014/main" val="252679324"/>
                    </a:ext>
                  </a:extLst>
                </a:gridCol>
                <a:gridCol w="1483935">
                  <a:extLst>
                    <a:ext uri="{9D8B030D-6E8A-4147-A177-3AD203B41FA5}">
                      <a16:colId xmlns:a16="http://schemas.microsoft.com/office/drawing/2014/main" val="1997436738"/>
                    </a:ext>
                  </a:extLst>
                </a:gridCol>
              </a:tblGrid>
              <a:tr h="26496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Beginning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ANITCIPATED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% used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Balance after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Year End Result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Ending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0303"/>
                  </a:ext>
                </a:extLst>
              </a:tr>
              <a:tr h="3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SURPLUS BAL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IN BUDGET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in budget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surplus applied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of Operations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SURPLUS BAL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26596"/>
                  </a:ext>
                </a:extLst>
              </a:tr>
              <a:tr h="264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1,927,489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1,617,456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310,033.00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1,628,099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1,938,132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40870"/>
                  </a:ext>
                </a:extLst>
              </a:tr>
              <a:tr h="264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1,938,032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1,482,000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456,032.00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2,983,078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3,439,110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29918"/>
                  </a:ext>
                </a:extLst>
              </a:tr>
              <a:tr h="264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3,439,110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2,434,000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1,005,110.00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3,365,381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4,370,491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45143"/>
                  </a:ext>
                </a:extLst>
              </a:tr>
              <a:tr h="264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4,370,491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3,390,313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980,178.00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3,931,215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4,911,393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17711"/>
                  </a:ext>
                </a:extLst>
              </a:tr>
              <a:tr h="264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4,911,393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3,390,313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1,521,080.00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3,550,764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5,071,844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85096"/>
                  </a:ext>
                </a:extLst>
              </a:tr>
              <a:tr h="264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5,071,844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3,080,500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1,991,344.00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             3,879,670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5,871,015       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37306"/>
                  </a:ext>
                </a:extLst>
              </a:tr>
              <a:tr h="209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5,871,015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3,700,000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2,171,015.00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             ,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,        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12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67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FD19-62C9-5DEA-CD08-ECAB46CE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Budget 2024</a:t>
            </a:r>
            <a:br>
              <a:rPr lang="en-US" dirty="0"/>
            </a:br>
            <a:r>
              <a:rPr lang="en-US" sz="3200" dirty="0"/>
              <a:t>Budget </a:t>
            </a:r>
            <a:r>
              <a:rPr lang="en-US" sz="3200" dirty="0" err="1"/>
              <a:t>Appropritions</a:t>
            </a:r>
            <a:endParaRPr lang="en-US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8D5D50-E33C-7781-A99E-6E50C7233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307566"/>
              </p:ext>
            </p:extLst>
          </p:nvPr>
        </p:nvGraphicFramePr>
        <p:xfrm>
          <a:off x="628650" y="1523095"/>
          <a:ext cx="83058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3BA2-4655-FC90-BD0E-8D30625E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" y="1143000"/>
            <a:ext cx="8610600" cy="609600"/>
          </a:xfrm>
        </p:spPr>
        <p:txBody>
          <a:bodyPr>
            <a:normAutofit fontScale="85000" lnSpcReduction="20000"/>
          </a:bodyPr>
          <a:lstStyle/>
          <a:p>
            <a:pPr lvl="0" algn="ctr" defTabSz="827088" eaLnBrk="1" hangingPunct="1">
              <a:buClr>
                <a:srgbClr val="86D1EC"/>
              </a:buClr>
              <a:tabLst>
                <a:tab pos="4922838" algn="l"/>
              </a:tabLst>
              <a:defRPr/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</a:rPr>
              <a:t>Budget Highlights</a:t>
            </a:r>
          </a:p>
          <a:p>
            <a:pPr lvl="0" algn="ctr" defTabSz="827088" eaLnBrk="1" hangingPunct="1">
              <a:buClr>
                <a:srgbClr val="86D1EC"/>
              </a:buClr>
              <a:tabLst>
                <a:tab pos="4922838" algn="l"/>
              </a:tabLst>
              <a:defRPr/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</a:rPr>
              <a:t>Main Budget Categories – Comparison 2023 to 2024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958E7-7388-7E73-FC7A-CCE06AAC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3A47-A20A-4311-9192-29245A8B6C5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7212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5A2478-98C1-2B87-3816-03E56321B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80247"/>
              </p:ext>
            </p:extLst>
          </p:nvPr>
        </p:nvGraphicFramePr>
        <p:xfrm>
          <a:off x="609600" y="2081352"/>
          <a:ext cx="7467599" cy="3889641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599684418"/>
                    </a:ext>
                  </a:extLst>
                </a:gridCol>
                <a:gridCol w="68008">
                  <a:extLst>
                    <a:ext uri="{9D8B030D-6E8A-4147-A177-3AD203B41FA5}">
                      <a16:colId xmlns:a16="http://schemas.microsoft.com/office/drawing/2014/main" val="2834389171"/>
                    </a:ext>
                  </a:extLst>
                </a:gridCol>
                <a:gridCol w="839591">
                  <a:extLst>
                    <a:ext uri="{9D8B030D-6E8A-4147-A177-3AD203B41FA5}">
                      <a16:colId xmlns:a16="http://schemas.microsoft.com/office/drawing/2014/main" val="2891386301"/>
                    </a:ext>
                  </a:extLst>
                </a:gridCol>
                <a:gridCol w="314846">
                  <a:extLst>
                    <a:ext uri="{9D8B030D-6E8A-4147-A177-3AD203B41FA5}">
                      <a16:colId xmlns:a16="http://schemas.microsoft.com/office/drawing/2014/main" val="1008564260"/>
                    </a:ext>
                  </a:extLst>
                </a:gridCol>
                <a:gridCol w="1484277">
                  <a:extLst>
                    <a:ext uri="{9D8B030D-6E8A-4147-A177-3AD203B41FA5}">
                      <a16:colId xmlns:a16="http://schemas.microsoft.com/office/drawing/2014/main" val="360367004"/>
                    </a:ext>
                  </a:extLst>
                </a:gridCol>
                <a:gridCol w="1484277">
                  <a:extLst>
                    <a:ext uri="{9D8B030D-6E8A-4147-A177-3AD203B41FA5}">
                      <a16:colId xmlns:a16="http://schemas.microsoft.com/office/drawing/2014/main" val="2800110906"/>
                    </a:ext>
                  </a:extLst>
                </a:gridCol>
              </a:tblGrid>
              <a:tr h="220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2024 Budget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2023 Budget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79800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53463"/>
                  </a:ext>
                </a:extLst>
              </a:tr>
              <a:tr h="21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 Salary and Wages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7.03%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10,960.220.00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10,240,024.00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054967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443.73%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3,205,609.95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721,296.01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89543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3.81%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545,500.00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525,500.00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793550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Capital Improvements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335%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435,000.00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100,000.00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376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Solid Waste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6.18%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1,649,000.00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1,553,000.00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19761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Debt Service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8.60%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3,388,172.00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3,119,916.00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16084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Insurance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2.61%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3,512,412.35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3,422,910.13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59304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Statutory Expenses-Pension/ Social Security Costs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7.08%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2,757,106.68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2,574,741.43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38276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Other Operating Expenses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5,53%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2,577,740.50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2,442,760.49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642161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Deferred Charges-Emergency/DCFT-unfunded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596.30%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222,834.00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32,000.00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973225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Library Expenses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18.58%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364,515.46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307,412.17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263848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Reserve for Uncollected Taxes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en-US" sz="1100" b="1" i="0" u="sng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-.58%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1,016,477.36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1,022,558.68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815894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385702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410611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526732"/>
                  </a:ext>
                </a:extLst>
              </a:tr>
              <a:tr h="225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 Budget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16.80%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30,446,776.30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dbl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26,062,118.91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8428"/>
                  </a:ext>
                </a:extLst>
              </a:tr>
            </a:tbl>
          </a:graphicData>
        </a:graphic>
      </p:graphicFrame>
      <p:sp>
        <p:nvSpPr>
          <p:cNvPr id="7" name="Rectangle 116">
            <a:extLst>
              <a:ext uri="{FF2B5EF4-FFF2-40B4-BE49-F238E27FC236}">
                <a16:creationId xmlns:a16="http://schemas.microsoft.com/office/drawing/2014/main" id="{9804656C-AAA5-B100-A532-8B87D32D0661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457200"/>
            <a:ext cx="3314700" cy="5121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Budget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9BBB0319-4F8C-A601-88A9-A7E9DD05B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38481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2024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97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7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1000"/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1000"/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4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108" grpId="0" uiExpand="1" build="p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7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4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BFFEB"/>
                                          </p:to>
                                        </p:animClr>
                                        <p:set>
                                          <p:cBhvr>
                                            <p:cTn id="12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" dur="475" fill="hold">
                                              <p:stCondLst>
                                                <p:cond delay="25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  <p:animScale>
                                          <p:cBhvr>
                                            <p:cTn id="1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100000"/>
                                          <p:to x="100000" y="5000"/>
                                        </p:animScale>
                                        <p:animScale>
                                          <p:cBhvr>
                                            <p:cTn id="15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from x="100000" y="5000"/>
                                          <p:to x="120000" y="150000"/>
                                        </p:animScale>
                                        <p:animScale>
                                          <p:cBhvr>
                                            <p:cTn id="16" dur="150" fill="hold">
                                              <p:stCondLst>
                                                <p:cond delay="35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</p:cBhvr>
                                          <p:to x="12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93889E-18 6.95249E-8 L 0.9625 6.95249E-8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12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1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56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56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6" decel="50000" autoRev="1" fill="hold">
                                              <p:stCondLst>
                                                <p:cond delay="4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1000"/>
                                            <p:tgtEl>
                                              <p:spTgt spid="47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1000"/>
                                            <p:tgtEl>
                                              <p:spTgt spid="4710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108" grpId="0" uiExpand="1" build="p"/>
          <p:bldP spid="7" grpId="0"/>
          <p:bldP spid="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BDEE-3579-551A-56CE-8A3A3880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</a:t>
            </a:r>
            <a:r>
              <a:rPr lang="en-US" b="1" dirty="0"/>
              <a:t>Appropriation CAP detail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7C598B-D6FC-4FAF-EFA6-3BAD091C3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892140"/>
              </p:ext>
            </p:extLst>
          </p:nvPr>
        </p:nvGraphicFramePr>
        <p:xfrm>
          <a:off x="228600" y="1250692"/>
          <a:ext cx="8686803" cy="4997712"/>
        </p:xfrm>
        <a:graphic>
          <a:graphicData uri="http://schemas.openxmlformats.org/drawingml/2006/table">
            <a:tbl>
              <a:tblPr/>
              <a:tblGrid>
                <a:gridCol w="336915">
                  <a:extLst>
                    <a:ext uri="{9D8B030D-6E8A-4147-A177-3AD203B41FA5}">
                      <a16:colId xmlns:a16="http://schemas.microsoft.com/office/drawing/2014/main" val="21446498"/>
                    </a:ext>
                  </a:extLst>
                </a:gridCol>
                <a:gridCol w="336915">
                  <a:extLst>
                    <a:ext uri="{9D8B030D-6E8A-4147-A177-3AD203B41FA5}">
                      <a16:colId xmlns:a16="http://schemas.microsoft.com/office/drawing/2014/main" val="4060885507"/>
                    </a:ext>
                  </a:extLst>
                </a:gridCol>
                <a:gridCol w="572756">
                  <a:extLst>
                    <a:ext uri="{9D8B030D-6E8A-4147-A177-3AD203B41FA5}">
                      <a16:colId xmlns:a16="http://schemas.microsoft.com/office/drawing/2014/main" val="4181920201"/>
                    </a:ext>
                  </a:extLst>
                </a:gridCol>
                <a:gridCol w="572756">
                  <a:extLst>
                    <a:ext uri="{9D8B030D-6E8A-4147-A177-3AD203B41FA5}">
                      <a16:colId xmlns:a16="http://schemas.microsoft.com/office/drawing/2014/main" val="3122540548"/>
                    </a:ext>
                  </a:extLst>
                </a:gridCol>
                <a:gridCol w="572756">
                  <a:extLst>
                    <a:ext uri="{9D8B030D-6E8A-4147-A177-3AD203B41FA5}">
                      <a16:colId xmlns:a16="http://schemas.microsoft.com/office/drawing/2014/main" val="3010860788"/>
                    </a:ext>
                  </a:extLst>
                </a:gridCol>
                <a:gridCol w="395876">
                  <a:extLst>
                    <a:ext uri="{9D8B030D-6E8A-4147-A177-3AD203B41FA5}">
                      <a16:colId xmlns:a16="http://schemas.microsoft.com/office/drawing/2014/main" val="9936439"/>
                    </a:ext>
                  </a:extLst>
                </a:gridCol>
                <a:gridCol w="988286">
                  <a:extLst>
                    <a:ext uri="{9D8B030D-6E8A-4147-A177-3AD203B41FA5}">
                      <a16:colId xmlns:a16="http://schemas.microsoft.com/office/drawing/2014/main" val="1375830095"/>
                    </a:ext>
                  </a:extLst>
                </a:gridCol>
                <a:gridCol w="224610">
                  <a:extLst>
                    <a:ext uri="{9D8B030D-6E8A-4147-A177-3AD203B41FA5}">
                      <a16:colId xmlns:a16="http://schemas.microsoft.com/office/drawing/2014/main" val="1667503066"/>
                    </a:ext>
                  </a:extLst>
                </a:gridCol>
                <a:gridCol w="516604">
                  <a:extLst>
                    <a:ext uri="{9D8B030D-6E8A-4147-A177-3AD203B41FA5}">
                      <a16:colId xmlns:a16="http://schemas.microsoft.com/office/drawing/2014/main" val="3541617135"/>
                    </a:ext>
                  </a:extLst>
                </a:gridCol>
                <a:gridCol w="395876">
                  <a:extLst>
                    <a:ext uri="{9D8B030D-6E8A-4147-A177-3AD203B41FA5}">
                      <a16:colId xmlns:a16="http://schemas.microsoft.com/office/drawing/2014/main" val="1261952783"/>
                    </a:ext>
                  </a:extLst>
                </a:gridCol>
                <a:gridCol w="348147">
                  <a:extLst>
                    <a:ext uri="{9D8B030D-6E8A-4147-A177-3AD203B41FA5}">
                      <a16:colId xmlns:a16="http://schemas.microsoft.com/office/drawing/2014/main" val="1944285926"/>
                    </a:ext>
                  </a:extLst>
                </a:gridCol>
                <a:gridCol w="336915">
                  <a:extLst>
                    <a:ext uri="{9D8B030D-6E8A-4147-A177-3AD203B41FA5}">
                      <a16:colId xmlns:a16="http://schemas.microsoft.com/office/drawing/2014/main" val="1053818085"/>
                    </a:ext>
                  </a:extLst>
                </a:gridCol>
                <a:gridCol w="572756">
                  <a:extLst>
                    <a:ext uri="{9D8B030D-6E8A-4147-A177-3AD203B41FA5}">
                      <a16:colId xmlns:a16="http://schemas.microsoft.com/office/drawing/2014/main" val="882987791"/>
                    </a:ext>
                  </a:extLst>
                </a:gridCol>
                <a:gridCol w="572756">
                  <a:extLst>
                    <a:ext uri="{9D8B030D-6E8A-4147-A177-3AD203B41FA5}">
                      <a16:colId xmlns:a16="http://schemas.microsoft.com/office/drawing/2014/main" val="3845929259"/>
                    </a:ext>
                  </a:extLst>
                </a:gridCol>
                <a:gridCol w="617678">
                  <a:extLst>
                    <a:ext uri="{9D8B030D-6E8A-4147-A177-3AD203B41FA5}">
                      <a16:colId xmlns:a16="http://schemas.microsoft.com/office/drawing/2014/main" val="526134543"/>
                    </a:ext>
                  </a:extLst>
                </a:gridCol>
                <a:gridCol w="336915">
                  <a:extLst>
                    <a:ext uri="{9D8B030D-6E8A-4147-A177-3AD203B41FA5}">
                      <a16:colId xmlns:a16="http://schemas.microsoft.com/office/drawing/2014/main" val="224569562"/>
                    </a:ext>
                  </a:extLst>
                </a:gridCol>
                <a:gridCol w="988286">
                  <a:extLst>
                    <a:ext uri="{9D8B030D-6E8A-4147-A177-3AD203B41FA5}">
                      <a16:colId xmlns:a16="http://schemas.microsoft.com/office/drawing/2014/main" val="1908841677"/>
                    </a:ext>
                  </a:extLst>
                </a:gridCol>
              </a:tblGrid>
              <a:tr h="14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44118"/>
                  </a:ext>
                </a:extLst>
              </a:tr>
              <a:tr h="1480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CAP  CALCULATION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effectLst/>
                          <a:latin typeface="Arial" panose="020B0604020202020204" pitchFamily="34" charset="0"/>
                        </a:rPr>
                        <a:t>CAP  CALCULATION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211988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141906"/>
                  </a:ext>
                </a:extLst>
              </a:tr>
              <a:tr h="1480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General Appropriations for 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25,911,556.24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Allowable Operating Appropriations before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684361"/>
                  </a:ext>
                </a:extLst>
              </a:tr>
              <a:tr h="1480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Cap Base Adjustment: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174,693.00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Additional Exceptions per (N.J.S.A. 40A:4-45.3)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20,400,104.07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636186"/>
                  </a:ext>
                </a:extLst>
              </a:tr>
              <a:tr h="1480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26,086,249.24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76269"/>
                  </a:ext>
                </a:extLst>
              </a:tr>
              <a:tr h="13239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531420"/>
                  </a:ext>
                </a:extLst>
              </a:tr>
              <a:tr h="1480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Exceptions Less: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Additions: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734399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Other Operations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1,246,370.17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New Construction (Assessor Certification)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 66,572.23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248598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Uniform Construction Code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2022 Cap Bank Utilized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188,731.70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44924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Interlocal Service Agreement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 92,243.00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2023 Cap Bank Utilized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250,000.00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42302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Additional Appropriations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664937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Capital Improvements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100,000.00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60134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Debt Service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3,119,916.00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19327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Transferred to Board of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Additions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505,303.93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694627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Type I School Debt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26295"/>
                  </a:ext>
                </a:extLst>
              </a:tr>
              <a:tr h="26116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Public &amp; Private Programs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570,733.34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Maximum Appropriations within "CAPS" Sheet 19 @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20,905,408.00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983433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Judgements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033659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Deferred Charges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 32,000.00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663835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Cash Deficit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Additional Increase to COLA rate.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268406"/>
                  </a:ext>
                </a:extLst>
              </a:tr>
              <a:tr h="29381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Reserve for Uncollected 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1,022,446.17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Amount of Increase allowable.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199,025.41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614739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Exceptions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6,183,708.68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699764"/>
                  </a:ext>
                </a:extLst>
              </a:tr>
              <a:tr h="14690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733105"/>
                  </a:ext>
                </a:extLst>
              </a:tr>
              <a:tr h="14807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Amount on Which CAP is Applied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19,902,540.56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547932"/>
                  </a:ext>
                </a:extLst>
              </a:tr>
              <a:tr h="2611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     497,563.51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Maximum Appropriations within "CAPS" Sheet 19 @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21,104,433.41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71869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117436"/>
                  </a:ext>
                </a:extLst>
              </a:tr>
              <a:tr h="1480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Allowable Operating Appropriations before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432260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Additional Exceptions per (N.J.S.A. 40A:4-45.3)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      20,400,104.07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Total General Appropriations for Municipal Purposes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20,759,041.53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936773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1" u="none" strike="noStrike">
                          <a:effectLst/>
                          <a:latin typeface="Arial" panose="020B0604020202020204" pitchFamily="34" charset="0"/>
                        </a:rPr>
                        <a:t>(Sheet 19, H-1)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800203"/>
                  </a:ext>
                </a:extLst>
              </a:tr>
              <a:tr h="14807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899859"/>
                  </a:ext>
                </a:extLst>
              </a:tr>
              <a:tr h="1567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Over or (Under) Appropriations 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(345,391.88)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1223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3F59F-C064-4B19-4E5C-A936D08B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69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C576-43AE-937D-C15D-FC7E1C64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b="1" u="sng" dirty="0">
                <a:solidFill>
                  <a:schemeClr val="accent1">
                    <a:lumMod val="75000"/>
                  </a:schemeClr>
                </a:solidFill>
              </a:rPr>
              <a:t>Budget 2024</a:t>
            </a:r>
            <a:br>
              <a:rPr lang="en-US" altLang="en-US" sz="4400" b="1" u="sng" dirty="0"/>
            </a:br>
            <a:r>
              <a:rPr lang="en-US" altLang="en-US" sz="2700" b="1" u="sng" dirty="0"/>
              <a:t>Ratio of Debt to 3 year Equalized Valuations</a:t>
            </a:r>
            <a:endParaRPr lang="en-US" sz="27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E6DD87E-2853-CAF3-A49C-81C141889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168197"/>
              </p:ext>
            </p:extLst>
          </p:nvPr>
        </p:nvGraphicFramePr>
        <p:xfrm>
          <a:off x="228600" y="1646240"/>
          <a:ext cx="8472487" cy="489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8A4C-983B-149D-9417-9FAC59F4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44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116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B93A624-0CB6-5E50-073E-20826C4F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2354262"/>
            <a:ext cx="7675350" cy="4351338"/>
          </a:xfrm>
        </p:spPr>
        <p:txBody>
          <a:bodyPr/>
          <a:lstStyle/>
          <a:p>
            <a:pPr marL="365760" indent="-365760"/>
            <a:r>
              <a:rPr lang="en-US" dirty="0"/>
              <a:t>Budget Process</a:t>
            </a:r>
          </a:p>
          <a:p>
            <a:pPr marL="365760" indent="-365760"/>
            <a:r>
              <a:rPr lang="en-US" dirty="0"/>
              <a:t>Municipal Tax Levy </a:t>
            </a:r>
          </a:p>
          <a:p>
            <a:pPr marL="365760" indent="-365760"/>
            <a:r>
              <a:rPr lang="en-US" dirty="0"/>
              <a:t>Property Tax Assessments</a:t>
            </a:r>
          </a:p>
          <a:p>
            <a:pPr marL="365760" indent="-365760"/>
            <a:r>
              <a:rPr lang="en-US" dirty="0"/>
              <a:t>Budget Revenues</a:t>
            </a:r>
          </a:p>
          <a:p>
            <a:pPr marL="365760" indent="-365760"/>
            <a:r>
              <a:rPr lang="en-US" dirty="0"/>
              <a:t>Budget Appropriations</a:t>
            </a:r>
          </a:p>
          <a:p>
            <a:pPr marL="365760" indent="-365760"/>
            <a:r>
              <a:rPr lang="en-US" dirty="0"/>
              <a:t>Capital Projects</a:t>
            </a:r>
          </a:p>
          <a:p>
            <a:pPr marL="365760" indent="-365760"/>
            <a:r>
              <a:rPr lang="en-US" dirty="0"/>
              <a:t>Utilities Overview</a:t>
            </a:r>
          </a:p>
          <a:p>
            <a:pPr marL="365760" indent="-365760"/>
            <a:r>
              <a:rPr lang="en-US" dirty="0"/>
              <a:t>CAP and CAP Bank </a:t>
            </a:r>
          </a:p>
          <a:p>
            <a:pPr marL="365760" indent="-365760"/>
            <a:r>
              <a:rPr lang="en-US" dirty="0"/>
              <a:t>Question/Answer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7F664A9-229E-415B-18CA-7DA99D45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26DB2-EFE2-581D-254D-3F3832263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531" y="1375697"/>
            <a:ext cx="3566469" cy="2347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4BC2D-0759-9F12-4D9C-40436AED4874}"/>
              </a:ext>
            </a:extLst>
          </p:cNvPr>
          <p:cNvSpPr txBox="1"/>
          <p:nvPr/>
        </p:nvSpPr>
        <p:spPr>
          <a:xfrm>
            <a:off x="436685" y="667811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</a:rPr>
              <a:t>2024 Municipal Budget Presentation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9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2"/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78293-DEBB-E024-E9C6-C328E5EA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</a:rPr>
              <a:t>Outstanding Debt 2023 to 2027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Current, Water/Sewer, Parking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F387D-2DC1-7986-E742-9B337E9F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C27A166-4EC5-4A3B-A494-00CA65310350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444F4E-6D3B-3F2B-2F7E-5213E3146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27275"/>
              </p:ext>
            </p:extLst>
          </p:nvPr>
        </p:nvGraphicFramePr>
        <p:xfrm>
          <a:off x="380999" y="1752600"/>
          <a:ext cx="8397239" cy="4706514"/>
        </p:xfrm>
        <a:graphic>
          <a:graphicData uri="http://schemas.openxmlformats.org/drawingml/2006/table">
            <a:tbl>
              <a:tblPr/>
              <a:tblGrid>
                <a:gridCol w="2640702">
                  <a:extLst>
                    <a:ext uri="{9D8B030D-6E8A-4147-A177-3AD203B41FA5}">
                      <a16:colId xmlns:a16="http://schemas.microsoft.com/office/drawing/2014/main" val="60905678"/>
                    </a:ext>
                  </a:extLst>
                </a:gridCol>
                <a:gridCol w="1289603">
                  <a:extLst>
                    <a:ext uri="{9D8B030D-6E8A-4147-A177-3AD203B41FA5}">
                      <a16:colId xmlns:a16="http://schemas.microsoft.com/office/drawing/2014/main" val="2312660840"/>
                    </a:ext>
                  </a:extLst>
                </a:gridCol>
                <a:gridCol w="1316721">
                  <a:extLst>
                    <a:ext uri="{9D8B030D-6E8A-4147-A177-3AD203B41FA5}">
                      <a16:colId xmlns:a16="http://schemas.microsoft.com/office/drawing/2014/main" val="1572587419"/>
                    </a:ext>
                  </a:extLst>
                </a:gridCol>
                <a:gridCol w="1045552">
                  <a:extLst>
                    <a:ext uri="{9D8B030D-6E8A-4147-A177-3AD203B41FA5}">
                      <a16:colId xmlns:a16="http://schemas.microsoft.com/office/drawing/2014/main" val="2433266976"/>
                    </a:ext>
                  </a:extLst>
                </a:gridCol>
                <a:gridCol w="1045552">
                  <a:extLst>
                    <a:ext uri="{9D8B030D-6E8A-4147-A177-3AD203B41FA5}">
                      <a16:colId xmlns:a16="http://schemas.microsoft.com/office/drawing/2014/main" val="1060702921"/>
                    </a:ext>
                  </a:extLst>
                </a:gridCol>
                <a:gridCol w="1059109">
                  <a:extLst>
                    <a:ext uri="{9D8B030D-6E8A-4147-A177-3AD203B41FA5}">
                      <a16:colId xmlns:a16="http://schemas.microsoft.com/office/drawing/2014/main" val="46870044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500253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98374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Capital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02175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Bond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12,987,000.00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11,212,000.00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9,350,000.00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8,050,000.00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6,690,000.00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21010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Green Trust Loans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57,854.55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47,801.01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37,545.39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27,083.64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16,411.60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20203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MCIA Capital Leases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3,933,464.40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3,070,968.80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2,363,509.80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1,658,022.20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1,130,515.00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22804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8256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 Current 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16,978,318.95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14,330,769.81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11,751,055.19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9,735,105.84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7,836,926.60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64775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936789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Water/Sewer Capital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93508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Bond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8,517,000.00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7,772,000.00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7,012,000.00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6,242,000.00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5,445,000.00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25253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Environmental Infrastructure Loan Prin/Int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3,313,495.09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3,094,162.81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2,864,830.53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2,635,498.25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2,406,165.97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34804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MCIA Capital Leases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313,121.20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254,254.40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194,603.40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132,016.60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93,485.00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989997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061316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 Water/Sewer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12,143,616.29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11,120,417.21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10,071,433.93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9,009,514.85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7,944,650.97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733622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146704"/>
                  </a:ext>
                </a:extLst>
              </a:tr>
              <a:tr h="186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Capital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871776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Bond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2,970,000.00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2,770,000.00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2,555,000.00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2,335,000.00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2,105,000.00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35292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MCIA Capital Leases Principal/Interest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4,414.40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2,776.80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1,886.80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961.20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861161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031657"/>
                  </a:ext>
                </a:extLst>
              </a:tr>
              <a:tr h="17181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 Parking</a:t>
                      </a: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2,974,414.40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2,772,776.80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2,556,886.80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2,335,961.20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2,335,961.20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85340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8326"/>
                  </a:ext>
                </a:extLst>
              </a:tr>
              <a:tr h="2794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2" marR="6562" marT="65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59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6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E9204A-8D24-86FB-446C-F76D519E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827088" eaLnBrk="1" hangingPunct="1">
              <a:tabLst>
                <a:tab pos="4922838" algn="l"/>
              </a:tabLst>
              <a:defRPr/>
            </a:pPr>
            <a:br>
              <a:rPr lang="en-US" altLang="en-US" sz="3600" b="1" u="sng" dirty="0"/>
            </a:b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</a:rPr>
              <a:t>Budget 2024</a:t>
            </a:r>
            <a:br>
              <a:rPr lang="en-US" altLang="en-US" sz="3600" b="1" u="sng" dirty="0"/>
            </a:br>
            <a:r>
              <a:rPr lang="en-US" altLang="en-US" sz="2700" b="1" u="sng" dirty="0"/>
              <a:t>Budget Highlights</a:t>
            </a:r>
            <a:br>
              <a:rPr lang="en-US" altLang="en-US" sz="2700" b="1" u="sng" dirty="0"/>
            </a:br>
            <a:r>
              <a:rPr lang="en-US" altLang="en-US" sz="2700" b="1" u="sng" dirty="0"/>
              <a:t>Capital Budget Projects</a:t>
            </a:r>
            <a:br>
              <a:rPr lang="en-US" altLang="en-US" sz="3600" b="1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4ACB-C133-6139-382B-D4CB7CB58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3886200"/>
            <a:ext cx="4171950" cy="5646738"/>
          </a:xfrm>
        </p:spPr>
        <p:txBody>
          <a:bodyPr>
            <a:normAutofit/>
          </a:bodyPr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u="sng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Current Capital Projects:2024</a:t>
            </a:r>
            <a:endParaRPr lang="en-US" sz="1400" b="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Road </a:t>
            </a:r>
            <a:r>
              <a:rPr lang="en-US" sz="1400" b="1" dirty="0" err="1">
                <a:solidFill>
                  <a:srgbClr val="00B0F0"/>
                </a:solidFill>
                <a:latin typeface="Arial" panose="020B0604020202020204" pitchFamily="34" charset="0"/>
              </a:rPr>
              <a:t>Imrovements</a:t>
            </a: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 Alston Court, Hubbard Park &amp;     Allen Place, Harrison Ave, Linden Pl, Chestnut St, Boat Club Court</a:t>
            </a:r>
            <a:endParaRPr lang="en-US" sz="1400" b="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DOT Grant Safe Streets to Transit - Red  Bank Station 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Parks and Recreation Improvements</a:t>
            </a:r>
            <a:endParaRPr lang="en-US" sz="1400" b="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Count Basie Park Improvements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TAP Grant-Shrewsbury Avenue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Improvement to Marine Park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Improvements to Municipal Buildings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River Street Stormwater Improvements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6A1DD-5028-5641-08E1-D30322A67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4953000"/>
            <a:ext cx="4171950" cy="1047752"/>
          </a:xfrm>
        </p:spPr>
        <p:txBody>
          <a:bodyPr>
            <a:noAutofit/>
          </a:bodyPr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u="sng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Future </a:t>
            </a:r>
            <a:r>
              <a:rPr lang="en-US" sz="1400" b="1" i="0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Various </a:t>
            </a:r>
            <a:r>
              <a:rPr lang="en-US" sz="1400" b="1" i="0" strike="noStrike" kern="120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400" b="1" u="sng" dirty="0" err="1">
                <a:solidFill>
                  <a:srgbClr val="00B0F0"/>
                </a:solidFill>
                <a:latin typeface="Arial" panose="020B0604020202020204" pitchFamily="34" charset="0"/>
              </a:rPr>
              <a:t>Capital</a:t>
            </a:r>
            <a:r>
              <a:rPr lang="en-US" sz="1400" b="1" u="sng" dirty="0">
                <a:solidFill>
                  <a:srgbClr val="00B0F0"/>
                </a:solidFill>
                <a:latin typeface="Arial" panose="020B0604020202020204" pitchFamily="34" charset="0"/>
              </a:rPr>
              <a:t> Projects</a:t>
            </a:r>
            <a:r>
              <a:rPr lang="en-US" sz="1400" u="sng" dirty="0">
                <a:solidFill>
                  <a:srgbClr val="00B0F0"/>
                </a:solidFill>
                <a:latin typeface="Arial" panose="020B0604020202020204" pitchFamily="34" charset="0"/>
              </a:rPr>
              <a:t>: 2025-2026</a:t>
            </a:r>
            <a:endParaRPr lang="en-US" sz="140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General Capital Projects</a:t>
            </a:r>
            <a:endParaRPr lang="en-US" sz="1400" b="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Improvements to DPW Facilities</a:t>
            </a:r>
          </a:p>
          <a:p>
            <a:pPr marL="0" fontAlgn="b">
              <a:spcBef>
                <a:spcPts val="0"/>
              </a:spcBef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Municipal Building Improvements</a:t>
            </a:r>
            <a:endParaRPr lang="en-US" sz="1400" b="0" i="0" u="none" strike="noStrike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</a:rPr>
              <a:t>Various I</a:t>
            </a:r>
            <a:r>
              <a:rPr lang="en-US" sz="1400" b="1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nfrastructure Improvements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F20E6-548D-332D-A89E-D68C7A65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081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C8B5D3-239E-0676-E356-84AE929B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100" dirty="0"/>
              <a:t>2024 Budget</a:t>
            </a:r>
            <a:br>
              <a:rPr lang="en-US" sz="3100" dirty="0"/>
            </a:br>
            <a:r>
              <a:rPr lang="en-US" altLang="en-US" sz="3100" b="1" dirty="0">
                <a:solidFill>
                  <a:srgbClr val="0070C0"/>
                </a:solidFill>
              </a:rPr>
              <a:t>Water/Sewer Utility Budget 2024</a:t>
            </a:r>
            <a:br>
              <a:rPr lang="en-US" altLang="en-US" sz="3600" b="1" dirty="0">
                <a:solidFill>
                  <a:srgbClr val="0070C0"/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B1895C-DED2-22E2-FF87-E30DF75A4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97694"/>
              </p:ext>
            </p:extLst>
          </p:nvPr>
        </p:nvGraphicFramePr>
        <p:xfrm>
          <a:off x="533400" y="1213278"/>
          <a:ext cx="7886699" cy="5342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3515">
                  <a:extLst>
                    <a:ext uri="{9D8B030D-6E8A-4147-A177-3AD203B41FA5}">
                      <a16:colId xmlns:a16="http://schemas.microsoft.com/office/drawing/2014/main" val="2369639511"/>
                    </a:ext>
                  </a:extLst>
                </a:gridCol>
                <a:gridCol w="1282734">
                  <a:extLst>
                    <a:ext uri="{9D8B030D-6E8A-4147-A177-3AD203B41FA5}">
                      <a16:colId xmlns:a16="http://schemas.microsoft.com/office/drawing/2014/main" val="2615073389"/>
                    </a:ext>
                  </a:extLst>
                </a:gridCol>
                <a:gridCol w="213485">
                  <a:extLst>
                    <a:ext uri="{9D8B030D-6E8A-4147-A177-3AD203B41FA5}">
                      <a16:colId xmlns:a16="http://schemas.microsoft.com/office/drawing/2014/main" val="2484269409"/>
                    </a:ext>
                  </a:extLst>
                </a:gridCol>
                <a:gridCol w="1467459">
                  <a:extLst>
                    <a:ext uri="{9D8B030D-6E8A-4147-A177-3AD203B41FA5}">
                      <a16:colId xmlns:a16="http://schemas.microsoft.com/office/drawing/2014/main" val="516884406"/>
                    </a:ext>
                  </a:extLst>
                </a:gridCol>
                <a:gridCol w="1469506">
                  <a:extLst>
                    <a:ext uri="{9D8B030D-6E8A-4147-A177-3AD203B41FA5}">
                      <a16:colId xmlns:a16="http://schemas.microsoft.com/office/drawing/2014/main" val="964316870"/>
                    </a:ext>
                  </a:extLst>
                </a:gridCol>
              </a:tblGrid>
              <a:tr h="2276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Realized in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655777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effectLst/>
                          <a:latin typeface="Arial" panose="020B0604020202020204" pitchFamily="34" charset="0"/>
                        </a:rPr>
                        <a:t> Cash in 2023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5736472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Surplus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068876"/>
                  </a:ext>
                </a:extLst>
              </a:tr>
              <a:tr h="3365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6,675,000.00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6,500,000.00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6,692,046.00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106841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 Revenues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790,397.86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463919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Total Revenues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7,780,000.00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7,126,000.00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7,837,443.86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729116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Paid 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006542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191570"/>
                  </a:ext>
                </a:extLst>
              </a:tr>
              <a:tr h="227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 Expenses:  Salary &amp; Wages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864.080.83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22598"/>
                  </a:ext>
                </a:extLst>
              </a:tr>
              <a:tr h="2927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Other Expense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4.843,462.00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4,487,284.00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4,441,100.29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204153"/>
                  </a:ext>
                </a:extLst>
              </a:tr>
              <a:tr h="2138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Improvements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278637"/>
                  </a:ext>
                </a:extLst>
              </a:tr>
              <a:tr h="2609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Debt 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1,352,465.10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1,352,465.10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1,349,008.82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101256"/>
                  </a:ext>
                </a:extLst>
              </a:tr>
              <a:tr h="2678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Statutory Expenditures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240.748.00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224.250.90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211,336.34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014797"/>
                  </a:ext>
                </a:extLst>
              </a:tr>
              <a:tr h="3339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7,780,000.00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7,126,000.00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7,090,526.24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9445624"/>
                  </a:ext>
                </a:extLst>
              </a:tr>
              <a:tr h="985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1147155"/>
                  </a:ext>
                </a:extLst>
              </a:tr>
              <a:tr h="25317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6754366"/>
                  </a:ext>
                </a:extLst>
              </a:tr>
              <a:tr h="1877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Projects: 2024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Future Capital Projects: 2024-2027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36754"/>
                  </a:ext>
                </a:extLst>
              </a:tr>
              <a:tr h="267121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Sewer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Sewer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7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Lead Service Line Replacement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Various Infrastructure Improvements</a:t>
                      </a:r>
                    </a:p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3905"/>
                  </a:ext>
                </a:extLst>
              </a:tr>
              <a:tr h="212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High Street Lift Station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0217"/>
                  </a:ext>
                </a:extLst>
              </a:tr>
              <a:tr h="212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Front Street /Carriage St lining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91319"/>
                  </a:ext>
                </a:extLst>
              </a:tr>
              <a:tr h="161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Bergen St/Alston Ct/ Hubbard WS Improvements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755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C052C-C91C-EC5D-C960-27CD942C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03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C949-5084-F295-53E8-A2ACF1A7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2024 Budget</a:t>
            </a:r>
            <a:br>
              <a:rPr lang="en-US" dirty="0"/>
            </a:br>
            <a:r>
              <a:rPr lang="en-US" altLang="en-US" sz="3600" b="1" dirty="0">
                <a:solidFill>
                  <a:srgbClr val="0000FF"/>
                </a:solidFill>
              </a:rPr>
              <a:t>Parking Utility Budget 2024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A7B42F-1A97-01A6-F617-5FAA9E68A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57191"/>
              </p:ext>
            </p:extLst>
          </p:nvPr>
        </p:nvGraphicFramePr>
        <p:xfrm>
          <a:off x="628650" y="1219200"/>
          <a:ext cx="6897431" cy="5056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900">
                  <a:extLst>
                    <a:ext uri="{9D8B030D-6E8A-4147-A177-3AD203B41FA5}">
                      <a16:colId xmlns:a16="http://schemas.microsoft.com/office/drawing/2014/main" val="1840562958"/>
                    </a:ext>
                  </a:extLst>
                </a:gridCol>
                <a:gridCol w="1183602">
                  <a:extLst>
                    <a:ext uri="{9D8B030D-6E8A-4147-A177-3AD203B41FA5}">
                      <a16:colId xmlns:a16="http://schemas.microsoft.com/office/drawing/2014/main" val="3030843636"/>
                    </a:ext>
                  </a:extLst>
                </a:gridCol>
                <a:gridCol w="1638832">
                  <a:extLst>
                    <a:ext uri="{9D8B030D-6E8A-4147-A177-3AD203B41FA5}">
                      <a16:colId xmlns:a16="http://schemas.microsoft.com/office/drawing/2014/main" val="2311943592"/>
                    </a:ext>
                  </a:extLst>
                </a:gridCol>
                <a:gridCol w="1668097">
                  <a:extLst>
                    <a:ext uri="{9D8B030D-6E8A-4147-A177-3AD203B41FA5}">
                      <a16:colId xmlns:a16="http://schemas.microsoft.com/office/drawing/2014/main" val="2999507716"/>
                    </a:ext>
                  </a:extLst>
                </a:gridCol>
              </a:tblGrid>
              <a:tr h="3077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Realized in 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2669872132"/>
                  </a:ext>
                </a:extLst>
              </a:tr>
              <a:tr h="2551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sng" strike="noStrike" dirty="0">
                          <a:effectLst/>
                        </a:rPr>
                        <a:t>2024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sng" strike="noStrike" dirty="0">
                          <a:effectLst/>
                        </a:rPr>
                        <a:t>2023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 Cash in 2023 </a:t>
                      </a:r>
                      <a:endParaRPr lang="en-US" sz="12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2246796319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Rents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1,660,000.00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1,570,000.00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 2,296,821,82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3036756970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Interest on Investments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sng" strike="noStrike" baseline="0" dirty="0">
                          <a:effectLst/>
                        </a:rPr>
                        <a:t>40,000.00</a:t>
                      </a:r>
                      <a:endParaRPr lang="en-US" sz="1200" b="0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sng" strike="noStrike" baseline="0" dirty="0">
                          <a:effectLst/>
                        </a:rPr>
                        <a:t>8,000.00</a:t>
                      </a:r>
                      <a:endParaRPr lang="en-US" sz="1200" b="0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sng" strike="noStrike" baseline="0" dirty="0">
                          <a:effectLst/>
                        </a:rPr>
                        <a:t>81,499.95</a:t>
                      </a:r>
                      <a:endParaRPr lang="en-US" sz="1200" b="0" i="0" u="sng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2792972606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                     Total Revenues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dbl" strike="noStrike" baseline="0" dirty="0">
                          <a:effectLst/>
                        </a:rPr>
                        <a:t>1,700,000.00</a:t>
                      </a:r>
                      <a:endParaRPr lang="en-US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dbl" strike="noStrike" baseline="0" dirty="0">
                          <a:effectLst/>
                        </a:rPr>
                        <a:t>1,578,000.00</a:t>
                      </a:r>
                      <a:endParaRPr lang="en-US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dbl" strike="noStrike" baseline="0" dirty="0">
                          <a:effectLst/>
                        </a:rPr>
                        <a:t>2,378,321.77</a:t>
                      </a:r>
                      <a:endParaRPr lang="en-US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3291262247"/>
                  </a:ext>
                </a:extLst>
              </a:tr>
              <a:tr h="3730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Paid 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2791584932"/>
                  </a:ext>
                </a:extLst>
              </a:tr>
              <a:tr h="188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sng" strike="noStrike" dirty="0">
                          <a:effectLst/>
                        </a:rPr>
                        <a:t>2024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sng" strike="noStrike" dirty="0">
                          <a:effectLst/>
                        </a:rPr>
                        <a:t>2023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Charged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3962874532"/>
                  </a:ext>
                </a:extLst>
              </a:tr>
              <a:tr h="503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Operating Expenses:  Salary &amp; Wages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436,000.00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370,000.00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335,992.01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2405326145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                                      Other Expense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734,944.73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734,622.32</a:t>
                      </a: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596,861.25</a:t>
                      </a: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1301876658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Capital Improvements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125,000.00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75,000.00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42,596.00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1374342890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Debt Service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321,900.00</a:t>
                      </a: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baseline="0" dirty="0">
                          <a:effectLst/>
                        </a:rPr>
                        <a:t>321,875.00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baseline="0" dirty="0">
                          <a:effectLst/>
                        </a:rPr>
                        <a:t>321,011.56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596063785"/>
                  </a:ext>
                </a:extLst>
              </a:tr>
              <a:tr h="1503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 Statutory Expenditures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 dirty="0">
                          <a:effectLst/>
                        </a:rPr>
                        <a:t>               82,155.27</a:t>
                      </a: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sng" strike="noStrike" dirty="0">
                          <a:effectLst/>
                        </a:rPr>
                        <a:t>                            76,502.68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sng" strike="noStrike" dirty="0">
                          <a:effectLst/>
                        </a:rPr>
                        <a:t>66,680.96 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3813761554"/>
                  </a:ext>
                </a:extLst>
              </a:tr>
              <a:tr h="287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dbl" strike="noStrike" baseline="0" dirty="0">
                          <a:effectLst/>
                        </a:rPr>
                        <a:t>1,700,000.00</a:t>
                      </a:r>
                      <a:endParaRPr lang="en-US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dbl" strike="noStrike" baseline="0" dirty="0">
                          <a:effectLst/>
                        </a:rPr>
                        <a:t>1,578,000</a:t>
                      </a:r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.00</a:t>
                      </a:r>
                      <a:endParaRPr lang="en-US" sz="1200" b="1" u="dbl" strike="noStrike" baseline="0" dirty="0">
                        <a:effectLst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dbl" strike="noStrike" baseline="0" dirty="0">
                          <a:effectLst/>
                        </a:rPr>
                        <a:t>1,363,141.78</a:t>
                      </a:r>
                      <a:endParaRPr lang="en-US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1782423187"/>
                  </a:ext>
                </a:extLst>
              </a:tr>
              <a:tr h="105271"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2200091613"/>
                  </a:ext>
                </a:extLst>
              </a:tr>
              <a:tr h="1585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extLst>
                  <a:ext uri="{0D108BD9-81ED-4DB2-BD59-A6C34878D82A}">
                    <a16:rowId xmlns:a16="http://schemas.microsoft.com/office/drawing/2014/main" val="1776973433"/>
                  </a:ext>
                </a:extLst>
              </a:tr>
              <a:tr h="19585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u="sng" strike="noStrike" dirty="0">
                          <a:effectLst/>
                        </a:rPr>
                        <a:t>Capital Projects: 2024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u="sng" strike="noStrike" dirty="0">
                          <a:effectLst/>
                        </a:rPr>
                        <a:t>Future Capital Projects: 2025-2027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61097"/>
                  </a:ext>
                </a:extLst>
              </a:tr>
              <a:tr h="1958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Parking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Parking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00893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  Various Infrastructure Improvements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Parking Meter/Kiosk Replacements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3270"/>
                  </a:ext>
                </a:extLst>
              </a:tr>
              <a:tr h="2238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Parking Lot Crack Sealing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" marR="8888" marT="88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716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61F4B-04E6-F3E3-12FC-D0C09523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5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97AA-6CAA-5D31-C593-3EF205AC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Planning Initiatives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FDFAC-82D0-CDB3-0A98-879A5F3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  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the line on Operating Expenses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Identify, implement, and invest in productivity enhancing management practices and equipment.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Outsourcing Opportunities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and evaluate Shared Services with another Borough and the County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community for what lies ahead with greater transparency and communication.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EAABA-CBB9-8506-175F-5A91FAF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29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0" y="3048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116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577" y="1676400"/>
            <a:ext cx="7926942" cy="2133600"/>
            <a:chOff x="1674814" y="1600200"/>
            <a:chExt cx="5870572" cy="144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15"/>
            <a:stretch/>
          </p:blipFill>
          <p:spPr>
            <a:xfrm>
              <a:off x="1676400" y="1600200"/>
              <a:ext cx="5868986" cy="1447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4814" y="2044929"/>
              <a:ext cx="5867400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Questions and Answers</a:t>
              </a:r>
              <a:endParaRPr lang="en-US" sz="3600" dirty="0">
                <a:solidFill>
                  <a:srgbClr val="00FF00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A922C-6069-A675-5AA7-500D2CF4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93A47-A20A-4311-9192-29245A8B6C5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id="{B618E1FB-129E-ABE2-C1FE-67BD0F817125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457200"/>
            <a:ext cx="3314700" cy="5121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b="1" dirty="0"/>
              <a:t>Budget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CCA53DD4-330C-4F11-10FA-3C8C904D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38481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latin typeface="+mj-lt"/>
              </a:rPr>
              <a:t>2024</a:t>
            </a:r>
            <a:r>
              <a:rPr lang="en-US" altLang="en-US" sz="28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985A79AF-844B-D53F-A65F-A1B89308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01" y="304800"/>
            <a:ext cx="2443299" cy="16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116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2D21-379F-F631-1038-B2A313E2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64" y="533400"/>
            <a:ext cx="7886700" cy="928687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Budget Timeline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176ADB7C-375C-3092-43C5-195FEED91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92449"/>
              </p:ext>
            </p:extLst>
          </p:nvPr>
        </p:nvGraphicFramePr>
        <p:xfrm>
          <a:off x="342900" y="1973479"/>
          <a:ext cx="8267700" cy="4429196"/>
        </p:xfrm>
        <a:graphic>
          <a:graphicData uri="http://schemas.openxmlformats.org/drawingml/2006/table">
            <a:tbl>
              <a:tblPr/>
              <a:tblGrid>
                <a:gridCol w="326026">
                  <a:extLst>
                    <a:ext uri="{9D8B030D-6E8A-4147-A177-3AD203B41FA5}">
                      <a16:colId xmlns:a16="http://schemas.microsoft.com/office/drawing/2014/main" val="3428181169"/>
                    </a:ext>
                  </a:extLst>
                </a:gridCol>
                <a:gridCol w="2866024">
                  <a:extLst>
                    <a:ext uri="{9D8B030D-6E8A-4147-A177-3AD203B41FA5}">
                      <a16:colId xmlns:a16="http://schemas.microsoft.com/office/drawing/2014/main" val="861087337"/>
                    </a:ext>
                  </a:extLst>
                </a:gridCol>
                <a:gridCol w="46450">
                  <a:extLst>
                    <a:ext uri="{9D8B030D-6E8A-4147-A177-3AD203B41FA5}">
                      <a16:colId xmlns:a16="http://schemas.microsoft.com/office/drawing/2014/main" val="577057482"/>
                    </a:ext>
                  </a:extLst>
                </a:gridCol>
                <a:gridCol w="2385469">
                  <a:extLst>
                    <a:ext uri="{9D8B030D-6E8A-4147-A177-3AD203B41FA5}">
                      <a16:colId xmlns:a16="http://schemas.microsoft.com/office/drawing/2014/main" val="3731777757"/>
                    </a:ext>
                  </a:extLst>
                </a:gridCol>
                <a:gridCol w="271261">
                  <a:extLst>
                    <a:ext uri="{9D8B030D-6E8A-4147-A177-3AD203B41FA5}">
                      <a16:colId xmlns:a16="http://schemas.microsoft.com/office/drawing/2014/main" val="107670304"/>
                    </a:ext>
                  </a:extLst>
                </a:gridCol>
                <a:gridCol w="2010930">
                  <a:extLst>
                    <a:ext uri="{9D8B030D-6E8A-4147-A177-3AD203B41FA5}">
                      <a16:colId xmlns:a16="http://schemas.microsoft.com/office/drawing/2014/main" val="1909071024"/>
                    </a:ext>
                  </a:extLst>
                </a:gridCol>
                <a:gridCol w="361540">
                  <a:extLst>
                    <a:ext uri="{9D8B030D-6E8A-4147-A177-3AD203B41FA5}">
                      <a16:colId xmlns:a16="http://schemas.microsoft.com/office/drawing/2014/main" val="781384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558366"/>
                  </a:ext>
                </a:extLst>
              </a:tr>
              <a:tr h="498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Milestones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2023 Timeline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2024 Timeline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76964"/>
                  </a:ext>
                </a:extLst>
              </a:tr>
              <a:tr h="50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 Budgets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September-October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September - December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165092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with Capital Projects Forecast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E26E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735529"/>
                  </a:ext>
                </a:extLst>
              </a:tr>
              <a:tr h="50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Preliminary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480921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E26E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970473"/>
                  </a:ext>
                </a:extLst>
              </a:tr>
              <a:tr h="50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Finance Committee Review/Signoff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501518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E26E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96084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Budget Introduction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April 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April 11th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58523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E26E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453022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Budget Presentation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May 4th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April 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77522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E26E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068221"/>
                  </a:ext>
                </a:extLst>
              </a:tr>
              <a:tr h="2590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Budget Adoption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May 31st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E2E"/>
                          </a:solidFill>
                          <a:effectLst/>
                          <a:latin typeface="Calibri" panose="020F0502020204030204" pitchFamily="34" charset="0"/>
                        </a:rPr>
                        <a:t>May 9th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298270"/>
                  </a:ext>
                </a:extLst>
              </a:tr>
              <a:tr h="200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41AEB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5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116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2D21-379F-F631-1038-B2A313E2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936"/>
            <a:ext cx="7886700" cy="1128712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Budgeting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C8EA-7652-1C62-C3E2-5EBB18A7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307593"/>
            <a:ext cx="7675350" cy="5265610"/>
          </a:xfrm>
        </p:spPr>
        <p:txBody>
          <a:bodyPr>
            <a:normAutofit fontScale="85000" lnSpcReduction="20000"/>
          </a:bodyPr>
          <a:lstStyle/>
          <a:p>
            <a:pPr marL="365760" indent="-365760">
              <a:buSzPct val="150000"/>
              <a:buFontTx/>
              <a:buChar char="×"/>
            </a:pPr>
            <a:r>
              <a:rPr lang="en-US" sz="2900" dirty="0"/>
              <a:t> </a:t>
            </a:r>
            <a:r>
              <a:rPr lang="en-US" sz="2900" b="1" dirty="0"/>
              <a:t>Long-term Budget Planning</a:t>
            </a:r>
          </a:p>
          <a:p>
            <a:pPr marL="457200" lvl="1" indent="274320">
              <a:buSzPct val="150000"/>
            </a:pPr>
            <a:r>
              <a:rPr lang="en-US" sz="2400" b="1" dirty="0"/>
              <a:t>Strategic Plan Initiatives</a:t>
            </a:r>
          </a:p>
          <a:p>
            <a:pPr marL="457200" lvl="1" indent="274320">
              <a:buSzPct val="150000"/>
            </a:pPr>
            <a:r>
              <a:rPr lang="en-US" sz="2400" b="1" dirty="0"/>
              <a:t>6 Year Infrastructure Plan</a:t>
            </a:r>
          </a:p>
          <a:p>
            <a:pPr marL="800100" lvl="2" indent="274320">
              <a:buSzPct val="150000"/>
            </a:pPr>
            <a:r>
              <a:rPr lang="en-US" sz="2100" b="1" dirty="0"/>
              <a:t>Roads, Parks, Parking, Water/Sewer, Buildings</a:t>
            </a:r>
          </a:p>
          <a:p>
            <a:pPr marL="800100" lvl="2" indent="274320">
              <a:buSzPct val="150000"/>
            </a:pPr>
            <a:endParaRPr lang="en-US" sz="2000" b="1" dirty="0"/>
          </a:p>
          <a:p>
            <a:pPr marL="0" indent="0">
              <a:buSzPct val="150000"/>
              <a:buNone/>
            </a:pPr>
            <a:r>
              <a:rPr lang="en-US" sz="2800" b="1" dirty="0"/>
              <a:t>  </a:t>
            </a:r>
          </a:p>
          <a:p>
            <a:pPr marL="365760" indent="-365760">
              <a:buSzPct val="150000"/>
              <a:buFontTx/>
              <a:buChar char="×"/>
            </a:pPr>
            <a:r>
              <a:rPr lang="en-US" sz="2900" b="1" dirty="0"/>
              <a:t>Departmental Goals</a:t>
            </a:r>
          </a:p>
          <a:p>
            <a:pPr marL="457200" lvl="1" indent="274320">
              <a:buSzPct val="150000"/>
            </a:pPr>
            <a:r>
              <a:rPr lang="en-US" sz="2400" b="1" dirty="0"/>
              <a:t>Improved Customer Service Initiatives </a:t>
            </a:r>
          </a:p>
          <a:p>
            <a:pPr marL="457200" lvl="1" indent="274320">
              <a:buSzPct val="150000"/>
            </a:pPr>
            <a:r>
              <a:rPr lang="en-US" sz="2400" b="1" dirty="0"/>
              <a:t>Cost Savings and/or Revenue Generation</a:t>
            </a:r>
          </a:p>
          <a:p>
            <a:pPr marL="457200" lvl="1" indent="274320">
              <a:buSzPct val="150000"/>
            </a:pPr>
            <a:r>
              <a:rPr lang="en-US" sz="2400" b="1" dirty="0"/>
              <a:t>Process/Work efficiencies</a:t>
            </a:r>
          </a:p>
          <a:p>
            <a:pPr marL="0" indent="0">
              <a:buSzPct val="150000"/>
              <a:buNone/>
            </a:pPr>
            <a:endParaRPr lang="en-US" sz="2800" b="1" dirty="0"/>
          </a:p>
          <a:p>
            <a:pPr marL="365760" indent="-365760">
              <a:buSzPct val="150000"/>
              <a:buFontTx/>
              <a:buChar char="×"/>
            </a:pPr>
            <a:r>
              <a:rPr lang="en-US" sz="2900" b="1" dirty="0"/>
              <a:t>Surplus Policy</a:t>
            </a:r>
          </a:p>
          <a:p>
            <a:pPr marL="0" indent="0">
              <a:buSzPct val="150000"/>
              <a:buNone/>
            </a:pPr>
            <a:endParaRPr lang="en-US" sz="2800" b="1" dirty="0"/>
          </a:p>
          <a:p>
            <a:pPr marL="365760" indent="-365760">
              <a:buSzPct val="150000"/>
              <a:buFontTx/>
              <a:buChar char="×"/>
            </a:pPr>
            <a:r>
              <a:rPr lang="en-US" sz="2900" b="1" dirty="0"/>
              <a:t>Budget Objectives</a:t>
            </a:r>
          </a:p>
          <a:p>
            <a:pPr marL="0" indent="0">
              <a:buSzPct val="150000"/>
              <a:buNone/>
            </a:pPr>
            <a:endParaRPr lang="en-US" sz="2800" b="1" dirty="0"/>
          </a:p>
          <a:p>
            <a:pPr marL="365760" lvl="0" indent="-365760">
              <a:buSzPct val="150000"/>
              <a:buFontTx/>
              <a:buChar char="×"/>
              <a:defRPr/>
            </a:pPr>
            <a:r>
              <a:rPr lang="en-US" sz="2900" b="1" dirty="0"/>
              <a:t>Budget Schedule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116F5-99A2-7820-2444-68EC0715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2007C-8BCD-2106-8128-B62EA05B5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395948"/>
            <a:ext cx="168873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6" name="AutoShape 108"/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72D21-379F-F631-1038-B2A313E2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5273"/>
            <a:ext cx="7886700" cy="869157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</a:rPr>
              <a:t>Budget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D2C720-0D46-4612-D588-D7D716E8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75350" cy="4833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b="1" u="sng" dirty="0">
                <a:solidFill>
                  <a:schemeClr val="tx1"/>
                </a:solidFill>
              </a:rPr>
              <a:t>REVENUES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b="1" dirty="0"/>
              <a:t>2024 Anticipated Budgeted Revenue can not exceed prior year realized revenues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b="1" dirty="0"/>
              <a:t>Analyzed Prior Years Realized Revenues Trends</a:t>
            </a:r>
          </a:p>
          <a:p>
            <a:pPr marL="365760" indent="-365760" algn="ctr">
              <a:buNone/>
            </a:pPr>
            <a:r>
              <a:rPr lang="en-US" sz="2600" b="1" u="sng" dirty="0">
                <a:solidFill>
                  <a:schemeClr val="tx1"/>
                </a:solidFill>
              </a:rPr>
              <a:t>APPROPRIATIONS</a:t>
            </a:r>
          </a:p>
          <a:p>
            <a:pPr marL="365760" indent="-365760" algn="ctr">
              <a:buNone/>
            </a:pPr>
            <a:endParaRPr lang="en-US" sz="1300" u="sng" dirty="0"/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b="1" dirty="0"/>
              <a:t>By statute a municipality cannot spend more than budgeted for appropriations unless there is an emergency.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b="1" dirty="0"/>
              <a:t>Analyzed Prior Years Paid/Charged with current requests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b="1" dirty="0"/>
              <a:t>Transfers for budget shortages can not occur before November 1</a:t>
            </a:r>
            <a:r>
              <a:rPr lang="en-US" sz="2400" b="1" baseline="30000" dirty="0"/>
              <a:t>st 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b="1" dirty="0"/>
              <a:t>Every line must be fully funded at time of adoption.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01400-2748-4A9E-4B63-53224D0E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A166-4EC5-4A3B-A494-00CA6531035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1" name="AutoShape 2">
            <a:extLst>
              <a:ext uri="{FF2B5EF4-FFF2-40B4-BE49-F238E27FC236}">
                <a16:creationId xmlns:a16="http://schemas.microsoft.com/office/drawing/2014/main" id="{7CC5341D-E427-D517-47D7-BC27DDCE8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6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DBE4-C7E9-F7C5-BC37-BA187EB6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2704"/>
            <a:ext cx="7886700" cy="10207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Where Do Your Tax Dollars Go?</a:t>
            </a:r>
            <a:b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Total 2024 Tax Levy $</a:t>
            </a:r>
            <a:r>
              <a:rPr lang="en-US" sz="2400" b="1" dirty="0"/>
              <a:t>57,394,173</a:t>
            </a:r>
            <a:br>
              <a:rPr lang="en-US" sz="2400" b="1" dirty="0"/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F904A-019C-A8ED-C411-197B8872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4A54-C9D2-4312-8F0C-1D014462420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2A4375-8C63-84DF-B1B5-CED76F552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636537"/>
              </p:ext>
            </p:extLst>
          </p:nvPr>
        </p:nvGraphicFramePr>
        <p:xfrm>
          <a:off x="342900" y="1905000"/>
          <a:ext cx="8686800" cy="54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108">
            <a:extLst>
              <a:ext uri="{FF2B5EF4-FFF2-40B4-BE49-F238E27FC236}">
                <a16:creationId xmlns:a16="http://schemas.microsoft.com/office/drawing/2014/main" id="{E3174C09-5771-DAF7-B0E7-A52DD521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893766B-9852-DBBC-FC92-13206B819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4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DBE4-C7E9-F7C5-BC37-BA187EB6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1331"/>
            <a:ext cx="7886700" cy="777874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</a:rPr>
              <a:t>How Is The Tax Levy Allocated?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C9F41C-7F21-90C7-4DC5-50937792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4A54-C9D2-4312-8F0C-1D014462420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139A1E-7BC2-1812-4094-BCA0E300E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041920"/>
              </p:ext>
            </p:extLst>
          </p:nvPr>
        </p:nvGraphicFramePr>
        <p:xfrm>
          <a:off x="225725" y="1035843"/>
          <a:ext cx="9753600" cy="566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108">
            <a:extLst>
              <a:ext uri="{FF2B5EF4-FFF2-40B4-BE49-F238E27FC236}">
                <a16:creationId xmlns:a16="http://schemas.microsoft.com/office/drawing/2014/main" id="{BC065CB0-5401-CCDB-6F07-7567817F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270FD6C2-ADBA-3737-27A7-EF806AA4A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6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95249E-8 L 0.9625 6.95249E-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454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2024 Total Tax Bill and Trends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Taxing Authorities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(Dollars)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58" y="4192929"/>
            <a:ext cx="8520742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value of your property is used to determine your share of the taxes that need to be raised for: School(s), County, and Municipality. Tax rate is determined by total amount of taxes to be raised $56,814,203.12 divided by Total Assessed Valuation of $3,057,883,276 divided by $100 which comes to a tax rate of 1.858 per $100 of valuation.  Average residential value of  $538,582 times . 01858  has a tax amount of $10,006.85, Municipal Portion $2,639.05, municipal tax increase of 103.74.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Borough Tax Increase of 1.38 cents. Each cent is  $305,788.33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Borough is Under State LEVY CAP by $1,168,054.15</a:t>
            </a:r>
          </a:p>
          <a:p>
            <a:endParaRPr lang="en-US" sz="105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A4F462-4BF8-44D2-B50D-E1521AACD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98184"/>
              </p:ext>
            </p:extLst>
          </p:nvPr>
        </p:nvGraphicFramePr>
        <p:xfrm>
          <a:off x="242258" y="1143000"/>
          <a:ext cx="8610600" cy="2745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889">
                  <a:extLst>
                    <a:ext uri="{9D8B030D-6E8A-4147-A177-3AD203B41FA5}">
                      <a16:colId xmlns:a16="http://schemas.microsoft.com/office/drawing/2014/main" val="1877002553"/>
                    </a:ext>
                  </a:extLst>
                </a:gridCol>
                <a:gridCol w="807053">
                  <a:extLst>
                    <a:ext uri="{9D8B030D-6E8A-4147-A177-3AD203B41FA5}">
                      <a16:colId xmlns:a16="http://schemas.microsoft.com/office/drawing/2014/main" val="2491635699"/>
                    </a:ext>
                  </a:extLst>
                </a:gridCol>
                <a:gridCol w="1211254">
                  <a:extLst>
                    <a:ext uri="{9D8B030D-6E8A-4147-A177-3AD203B41FA5}">
                      <a16:colId xmlns:a16="http://schemas.microsoft.com/office/drawing/2014/main" val="4176221961"/>
                    </a:ext>
                  </a:extLst>
                </a:gridCol>
                <a:gridCol w="796575">
                  <a:extLst>
                    <a:ext uri="{9D8B030D-6E8A-4147-A177-3AD203B41FA5}">
                      <a16:colId xmlns:a16="http://schemas.microsoft.com/office/drawing/2014/main" val="2324527608"/>
                    </a:ext>
                  </a:extLst>
                </a:gridCol>
                <a:gridCol w="891818">
                  <a:extLst>
                    <a:ext uri="{9D8B030D-6E8A-4147-A177-3AD203B41FA5}">
                      <a16:colId xmlns:a16="http://schemas.microsoft.com/office/drawing/2014/main" val="2044831942"/>
                    </a:ext>
                  </a:extLst>
                </a:gridCol>
                <a:gridCol w="1189091">
                  <a:extLst>
                    <a:ext uri="{9D8B030D-6E8A-4147-A177-3AD203B41FA5}">
                      <a16:colId xmlns:a16="http://schemas.microsoft.com/office/drawing/2014/main" val="3122102098"/>
                    </a:ext>
                  </a:extLst>
                </a:gridCol>
                <a:gridCol w="842753">
                  <a:extLst>
                    <a:ext uri="{9D8B030D-6E8A-4147-A177-3AD203B41FA5}">
                      <a16:colId xmlns:a16="http://schemas.microsoft.com/office/drawing/2014/main" val="2758922350"/>
                    </a:ext>
                  </a:extLst>
                </a:gridCol>
                <a:gridCol w="1178167">
                  <a:extLst>
                    <a:ext uri="{9D8B030D-6E8A-4147-A177-3AD203B41FA5}">
                      <a16:colId xmlns:a16="http://schemas.microsoft.com/office/drawing/2014/main" val="2389797492"/>
                    </a:ext>
                  </a:extLst>
                </a:gridCol>
              </a:tblGrid>
              <a:tr h="300614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dirty="0">
                        <a:effectLst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Increase/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45940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 of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(Decrease)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3781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 </a:t>
                      </a:r>
                      <a:endParaRPr lang="en-US" sz="14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$100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Taxes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Portion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$100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 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 </a:t>
                      </a:r>
                      <a:endParaRPr lang="en-US" sz="1400" b="0" i="0" u="sng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80123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Borough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0.490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14,996,509.88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26.6%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0.502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14,574,278.24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-0.005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422,231.64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310996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Borough-Library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1,054,215.46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0.033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949,512.17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104,303.29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54450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School-Local 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0.653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19,971,418.44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35.2%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0.674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19.579,822.00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-0.021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391,596.44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86359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School-Regional H.S.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0.462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14,142,647.82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24.9%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0.477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13,865,341.00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-0.015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277,306.82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51172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0.217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6,649,411.52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11,7%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0.224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6,519,030.90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-0.007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130,380.62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35259"/>
                  </a:ext>
                </a:extLst>
              </a:tr>
              <a:tr h="54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1.858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56,814,203.12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1.911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55,488,384.31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-0.046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1,519,401.81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1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9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DBE4-C7E9-F7C5-BC37-BA187EB6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547514"/>
            <a:ext cx="7886700" cy="1142232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</a:rPr>
              <a:t>How Is  The Allocation Determined?</a:t>
            </a:r>
            <a:br>
              <a:rPr lang="en-US" sz="32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tx1"/>
                </a:solidFill>
              </a:rPr>
              <a:t>2024 Property Tax Assessments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763A82-224A-9684-E5DB-4BDE171E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E4A54-C9D2-4312-8F0C-1D014462420D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139A1E-7BC2-1812-4094-BCA0E300EE2E}"/>
              </a:ext>
            </a:extLst>
          </p:cNvPr>
          <p:cNvGraphicFramePr>
            <a:graphicFrameLocks/>
          </p:cNvGraphicFramePr>
          <p:nvPr/>
        </p:nvGraphicFramePr>
        <p:xfrm>
          <a:off x="38100" y="1719748"/>
          <a:ext cx="9067800" cy="503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108">
            <a:extLst>
              <a:ext uri="{FF2B5EF4-FFF2-40B4-BE49-F238E27FC236}">
                <a16:creationId xmlns:a16="http://schemas.microsoft.com/office/drawing/2014/main" id="{AB0593AF-3DF2-C2C1-B14B-325A1ABB6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4" y="311547"/>
            <a:ext cx="228600" cy="304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9B9C300-2025-7576-3233-23E739677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52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0C0C0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DE5CDE-9C58-7969-0392-952724E22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37061"/>
              </p:ext>
            </p:extLst>
          </p:nvPr>
        </p:nvGraphicFramePr>
        <p:xfrm>
          <a:off x="76200" y="1719748"/>
          <a:ext cx="8915399" cy="4523033"/>
        </p:xfrm>
        <a:graphic>
          <a:graphicData uri="http://schemas.openxmlformats.org/drawingml/2006/table">
            <a:tbl>
              <a:tblPr/>
              <a:tblGrid>
                <a:gridCol w="144836">
                  <a:extLst>
                    <a:ext uri="{9D8B030D-6E8A-4147-A177-3AD203B41FA5}">
                      <a16:colId xmlns:a16="http://schemas.microsoft.com/office/drawing/2014/main" val="3392209048"/>
                    </a:ext>
                  </a:extLst>
                </a:gridCol>
                <a:gridCol w="1947226">
                  <a:extLst>
                    <a:ext uri="{9D8B030D-6E8A-4147-A177-3AD203B41FA5}">
                      <a16:colId xmlns:a16="http://schemas.microsoft.com/office/drawing/2014/main" val="675113882"/>
                    </a:ext>
                  </a:extLst>
                </a:gridCol>
                <a:gridCol w="80464">
                  <a:extLst>
                    <a:ext uri="{9D8B030D-6E8A-4147-A177-3AD203B41FA5}">
                      <a16:colId xmlns:a16="http://schemas.microsoft.com/office/drawing/2014/main" val="1749169775"/>
                    </a:ext>
                  </a:extLst>
                </a:gridCol>
                <a:gridCol w="1300464">
                  <a:extLst>
                    <a:ext uri="{9D8B030D-6E8A-4147-A177-3AD203B41FA5}">
                      <a16:colId xmlns:a16="http://schemas.microsoft.com/office/drawing/2014/main" val="3450062307"/>
                    </a:ext>
                  </a:extLst>
                </a:gridCol>
                <a:gridCol w="78875">
                  <a:extLst>
                    <a:ext uri="{9D8B030D-6E8A-4147-A177-3AD203B41FA5}">
                      <a16:colId xmlns:a16="http://schemas.microsoft.com/office/drawing/2014/main" val="2619539693"/>
                    </a:ext>
                  </a:extLst>
                </a:gridCol>
                <a:gridCol w="1340884">
                  <a:extLst>
                    <a:ext uri="{9D8B030D-6E8A-4147-A177-3AD203B41FA5}">
                      <a16:colId xmlns:a16="http://schemas.microsoft.com/office/drawing/2014/main" val="1708074436"/>
                    </a:ext>
                  </a:extLst>
                </a:gridCol>
                <a:gridCol w="78875">
                  <a:extLst>
                    <a:ext uri="{9D8B030D-6E8A-4147-A177-3AD203B41FA5}">
                      <a16:colId xmlns:a16="http://schemas.microsoft.com/office/drawing/2014/main" val="2815648863"/>
                    </a:ext>
                  </a:extLst>
                </a:gridCol>
                <a:gridCol w="753381">
                  <a:extLst>
                    <a:ext uri="{9D8B030D-6E8A-4147-A177-3AD203B41FA5}">
                      <a16:colId xmlns:a16="http://schemas.microsoft.com/office/drawing/2014/main" val="2345271607"/>
                    </a:ext>
                  </a:extLst>
                </a:gridCol>
                <a:gridCol w="114249">
                  <a:extLst>
                    <a:ext uri="{9D8B030D-6E8A-4147-A177-3AD203B41FA5}">
                      <a16:colId xmlns:a16="http://schemas.microsoft.com/office/drawing/2014/main" val="2833731"/>
                    </a:ext>
                  </a:extLst>
                </a:gridCol>
                <a:gridCol w="984084">
                  <a:extLst>
                    <a:ext uri="{9D8B030D-6E8A-4147-A177-3AD203B41FA5}">
                      <a16:colId xmlns:a16="http://schemas.microsoft.com/office/drawing/2014/main" val="2167745408"/>
                    </a:ext>
                  </a:extLst>
                </a:gridCol>
                <a:gridCol w="80464">
                  <a:extLst>
                    <a:ext uri="{9D8B030D-6E8A-4147-A177-3AD203B41FA5}">
                      <a16:colId xmlns:a16="http://schemas.microsoft.com/office/drawing/2014/main" val="247951402"/>
                    </a:ext>
                  </a:extLst>
                </a:gridCol>
                <a:gridCol w="885103">
                  <a:extLst>
                    <a:ext uri="{9D8B030D-6E8A-4147-A177-3AD203B41FA5}">
                      <a16:colId xmlns:a16="http://schemas.microsoft.com/office/drawing/2014/main" val="1494575555"/>
                    </a:ext>
                  </a:extLst>
                </a:gridCol>
                <a:gridCol w="80464">
                  <a:extLst>
                    <a:ext uri="{9D8B030D-6E8A-4147-A177-3AD203B41FA5}">
                      <a16:colId xmlns:a16="http://schemas.microsoft.com/office/drawing/2014/main" val="2974229875"/>
                    </a:ext>
                  </a:extLst>
                </a:gridCol>
                <a:gridCol w="967155">
                  <a:extLst>
                    <a:ext uri="{9D8B030D-6E8A-4147-A177-3AD203B41FA5}">
                      <a16:colId xmlns:a16="http://schemas.microsoft.com/office/drawing/2014/main" val="3952149001"/>
                    </a:ext>
                  </a:extLst>
                </a:gridCol>
                <a:gridCol w="78875">
                  <a:extLst>
                    <a:ext uri="{9D8B030D-6E8A-4147-A177-3AD203B41FA5}">
                      <a16:colId xmlns:a16="http://schemas.microsoft.com/office/drawing/2014/main" val="3153989316"/>
                    </a:ext>
                  </a:extLst>
                </a:gridCol>
              </a:tblGrid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466343"/>
                  </a:ext>
                </a:extLst>
              </a:tr>
              <a:tr h="109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Property Type               ( Amount)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2024 Assessment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2023 Assessment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2024 Allocation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2023 Allocation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328808"/>
                  </a:ext>
                </a:extLst>
              </a:tr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75016"/>
                  </a:ext>
                </a:extLst>
              </a:tr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Residential  (3391)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$1,826,332,900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$1,708,715,500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13.64%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59.73%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58.83%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.90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605835"/>
                  </a:ext>
                </a:extLst>
              </a:tr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Commercial  (574)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$892,098,400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$863,457,300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6.88%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29.17%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29.73%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461195"/>
                  </a:ext>
                </a:extLst>
              </a:tr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Apartment    (36)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$278,574,000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$273,796,100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-.32%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202669"/>
                  </a:ext>
                </a:extLst>
              </a:tr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Industrial / Vacant / Other              (64)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$60,877,976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$58,463,413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1.99%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2.01%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- 0.02%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097492"/>
                  </a:ext>
                </a:extLst>
              </a:tr>
              <a:tr h="36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62038"/>
                  </a:ext>
                </a:extLst>
              </a:tr>
              <a:tr h="387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         (4110)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$3,057,883,276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$2,904,432,313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387533"/>
                  </a:ext>
                </a:extLst>
              </a:tr>
              <a:tr h="408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8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animClr clrSpc="rgb" dir="cw">
                                      <p:cBhvr>
                                        <p:cTn id="1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FEB"/>
                                      </p:to>
                                    </p:animClr>
                                    <p:set>
                                      <p:cBhvr>
                                        <p:cTn id="1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9625 -2.59259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23775</TotalTime>
  <Words>2763</Words>
  <Application>Microsoft Office PowerPoint</Application>
  <PresentationFormat>On-screen Show (4:3)</PresentationFormat>
  <Paragraphs>1188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2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MS Serif</vt:lpstr>
      <vt:lpstr>Times New Roman</vt:lpstr>
      <vt:lpstr>Wingdings</vt:lpstr>
      <vt:lpstr>Office Theme</vt:lpstr>
      <vt:lpstr>PowerPoint Presentation</vt:lpstr>
      <vt:lpstr>PowerPoint Presentation</vt:lpstr>
      <vt:lpstr>Budget Timeline</vt:lpstr>
      <vt:lpstr>Budgeting Improvements</vt:lpstr>
      <vt:lpstr>Budget Guidelines</vt:lpstr>
      <vt:lpstr>Where Do Your Tax Dollars Go? Total 2024 Tax Levy $57,394,173 </vt:lpstr>
      <vt:lpstr>How Is The Tax Levy Allocated? </vt:lpstr>
      <vt:lpstr>Anticipated 2024 Total Tax Bill and Trends All Taxing Authorities (Dollars)</vt:lpstr>
      <vt:lpstr>How Is  The Allocation Determined? 2024 Property Tax Assessments</vt:lpstr>
      <vt:lpstr>PowerPoint Presentation</vt:lpstr>
      <vt:lpstr>PowerPoint Presentation</vt:lpstr>
      <vt:lpstr>Budget 2024 Budget Revenues</vt:lpstr>
      <vt:lpstr>PowerPoint Presentation</vt:lpstr>
      <vt:lpstr>                                2024 Budget                         Local Revenue Detail</vt:lpstr>
      <vt:lpstr>              Surplus Outlook</vt:lpstr>
      <vt:lpstr>Budget 2024 Budget Appropritions</vt:lpstr>
      <vt:lpstr>PowerPoint Presentation</vt:lpstr>
      <vt:lpstr>                     Appropriation CAP detail</vt:lpstr>
      <vt:lpstr>Budget 2024 Ratio of Debt to 3 year Equalized Valuations</vt:lpstr>
      <vt:lpstr>Outstanding Debt 2023 to 2027 Current, Water/Sewer, Parking Capital</vt:lpstr>
      <vt:lpstr> Budget 2024 Budget Highlights Capital Budget Projects </vt:lpstr>
      <vt:lpstr> 2024 Budget Water/Sewer Utility Budget 2024 </vt:lpstr>
      <vt:lpstr> 2024 Budget Parking Utility Budget 2024 </vt:lpstr>
      <vt:lpstr> Future Planning Initiatives</vt:lpstr>
      <vt:lpstr>PowerPoint Presentation</vt:lpstr>
      <vt:lpstr>Capital Plan</vt:lpstr>
      <vt:lpstr>Surplus</vt:lpstr>
    </vt:vector>
  </TitlesOfParts>
  <Company>Town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Gallagher</dc:creator>
  <cp:lastModifiedBy>Laura Reinertsen</cp:lastModifiedBy>
  <cp:revision>328</cp:revision>
  <cp:lastPrinted>2024-04-15T14:29:31Z</cp:lastPrinted>
  <dcterms:created xsi:type="dcterms:W3CDTF">2003-04-03T14:52:32Z</dcterms:created>
  <dcterms:modified xsi:type="dcterms:W3CDTF">2024-04-17T18:22:53Z</dcterms:modified>
</cp:coreProperties>
</file>